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</p:sldIdLst>
  <p:sldSz cx="18288000" cy="10287000"/>
  <p:notesSz cx="6858000" cy="9144000"/>
  <p:embeddedFontLst>
    <p:embeddedFont>
      <p:font typeface="Clear Sans" charset="1" panose="020B0503030202020304"/>
      <p:regular r:id="rId41"/>
    </p:embeddedFont>
    <p:embeddedFont>
      <p:font typeface="Cormorant Garamond Bold" charset="1" panose="00000800000000000000"/>
      <p:regular r:id="rId42"/>
    </p:embeddedFont>
    <p:embeddedFont>
      <p:font typeface="Clear Sans Bold" charset="1" panose="020B0803030202020304"/>
      <p:regular r:id="rId43"/>
    </p:embeddedFont>
    <p:embeddedFont>
      <p:font typeface="Cormorant Garamond" charset="1" panose="00000500000000000000"/>
      <p:regular r:id="rId4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slides/slide34.xml" Type="http://schemas.openxmlformats.org/officeDocument/2006/relationships/slide"/><Relationship Id="rId4" Target="theme/theme1.xml" Type="http://schemas.openxmlformats.org/officeDocument/2006/relationships/theme"/><Relationship Id="rId40" Target="slides/slide35.xml" Type="http://schemas.openxmlformats.org/officeDocument/2006/relationships/slide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44" Target="fonts/font44.fntdata" Type="http://schemas.openxmlformats.org/officeDocument/2006/relationships/font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https://github.com/emiliyamamaliyeva/hotel-restaurant" TargetMode="External" Type="http://schemas.openxmlformats.org/officeDocument/2006/relationships/hyperlink"/><Relationship Id="rId3" Target="https://emiliyamamaliyeva.github.io/hotel-restaurant/" TargetMode="External" Type="http://schemas.openxmlformats.org/officeDocument/2006/relationships/hyperlink"/></Relationships>
</file>

<file path=ppt/slides/_rels/slide3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>
  <p:cSld>
    <p:bg>
      <p:bgPr>
        <a:solidFill>
          <a:srgbClr val="EBE7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028700" y="8946762"/>
            <a:ext cx="16230600" cy="31050"/>
          </a:xfrm>
          <a:prstGeom prst="rect">
            <a:avLst/>
          </a:prstGeom>
          <a:solidFill>
            <a:srgbClr val="CDA63C"/>
          </a:solidFill>
        </p:spPr>
      </p:sp>
      <p:sp>
        <p:nvSpPr>
          <p:cNvPr name="TextBox 3" id="3"/>
          <p:cNvSpPr txBox="true"/>
          <p:nvPr/>
        </p:nvSpPr>
        <p:spPr>
          <a:xfrm rot="0">
            <a:off x="5781112" y="6139919"/>
            <a:ext cx="6440461" cy="20186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16"/>
              </a:lnSpc>
              <a:spcBef>
                <a:spcPct val="0"/>
              </a:spcBef>
            </a:pPr>
            <a:r>
              <a:rPr lang="en-US" sz="2868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Предмет:</a:t>
            </a:r>
            <a:r>
              <a:rPr lang="en-US" sz="2868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 Веб-системы и технологии</a:t>
            </a:r>
          </a:p>
          <a:p>
            <a:pPr algn="l">
              <a:lnSpc>
                <a:spcPts val="4016"/>
              </a:lnSpc>
              <a:spcBef>
                <a:spcPct val="0"/>
              </a:spcBef>
            </a:pPr>
            <a:r>
              <a:rPr lang="en-US" sz="2868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Преподаватель: Халилов М. Э.</a:t>
            </a:r>
          </a:p>
          <a:p>
            <a:pPr algn="l">
              <a:lnSpc>
                <a:spcPts val="4016"/>
              </a:lnSpc>
              <a:spcBef>
                <a:spcPct val="0"/>
              </a:spcBef>
            </a:pPr>
            <a:r>
              <a:rPr lang="en-US" sz="2868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Группа: 680.22</a:t>
            </a:r>
          </a:p>
          <a:p>
            <a:pPr algn="l">
              <a:lnSpc>
                <a:spcPts val="4016"/>
              </a:lnSpc>
              <a:spcBef>
                <a:spcPct val="0"/>
              </a:spcBef>
            </a:pPr>
            <a:r>
              <a:rPr lang="en-US" sz="2868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Студент: Мамалиева Эмилия</a:t>
            </a:r>
          </a:p>
        </p:txBody>
      </p:sp>
      <p:grpSp>
        <p:nvGrpSpPr>
          <p:cNvPr name="Group 4" id="4"/>
          <p:cNvGrpSpPr/>
          <p:nvPr/>
        </p:nvGrpSpPr>
        <p:grpSpPr>
          <a:xfrm rot="5400000">
            <a:off x="16672463" y="5034406"/>
            <a:ext cx="955485" cy="218188"/>
            <a:chOff x="0" y="0"/>
            <a:chExt cx="1273980" cy="290918"/>
          </a:xfrm>
        </p:grpSpPr>
        <p:grpSp>
          <p:nvGrpSpPr>
            <p:cNvPr name="Group 5" id="5"/>
            <p:cNvGrpSpPr>
              <a:grpSpLocks noChangeAspect="true"/>
            </p:cNvGrpSpPr>
            <p:nvPr/>
          </p:nvGrpSpPr>
          <p:grpSpPr>
            <a:xfrm rot="0">
              <a:off x="983062" y="0"/>
              <a:ext cx="290918" cy="290918"/>
              <a:chOff x="0" y="0"/>
              <a:chExt cx="1708150" cy="170815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1708150" cy="1708150"/>
              </a:xfrm>
              <a:custGeom>
                <a:avLst/>
                <a:gdLst/>
                <a:ahLst/>
                <a:cxnLst/>
                <a:rect r="r" b="b" t="t" l="l"/>
                <a:pathLst>
                  <a:path h="1708150" w="1708150">
                    <a:moveTo>
                      <a:pt x="853440" y="1708150"/>
                    </a:moveTo>
                    <a:cubicBezTo>
                      <a:pt x="383540" y="1708150"/>
                      <a:pt x="0" y="1324610"/>
                      <a:pt x="0" y="853440"/>
                    </a:cubicBezTo>
                    <a:cubicBezTo>
                      <a:pt x="0" y="383540"/>
                      <a:pt x="383540" y="0"/>
                      <a:pt x="853440" y="0"/>
                    </a:cubicBezTo>
                    <a:cubicBezTo>
                      <a:pt x="1324610" y="0"/>
                      <a:pt x="1706880" y="383540"/>
                      <a:pt x="1706880" y="853440"/>
                    </a:cubicBezTo>
                    <a:cubicBezTo>
                      <a:pt x="1708150" y="1324610"/>
                      <a:pt x="1324610" y="1708150"/>
                      <a:pt x="853440" y="1708150"/>
                    </a:cubicBezTo>
                    <a:close/>
                    <a:moveTo>
                      <a:pt x="853440" y="469900"/>
                    </a:moveTo>
                    <a:cubicBezTo>
                      <a:pt x="642620" y="469900"/>
                      <a:pt x="469900" y="642620"/>
                      <a:pt x="469900" y="853440"/>
                    </a:cubicBezTo>
                    <a:cubicBezTo>
                      <a:pt x="469900" y="1064260"/>
                      <a:pt x="642620" y="1236980"/>
                      <a:pt x="853440" y="1236980"/>
                    </a:cubicBezTo>
                    <a:cubicBezTo>
                      <a:pt x="1064260" y="1236980"/>
                      <a:pt x="1236980" y="1064260"/>
                      <a:pt x="1236980" y="853440"/>
                    </a:cubicBezTo>
                    <a:cubicBezTo>
                      <a:pt x="1236980" y="642620"/>
                      <a:pt x="1065530" y="469900"/>
                      <a:pt x="853440" y="469900"/>
                    </a:cubicBezTo>
                    <a:close/>
                  </a:path>
                </a:pathLst>
              </a:custGeom>
              <a:solidFill>
                <a:srgbClr val="1A1B18"/>
              </a:solidFill>
            </p:spPr>
          </p:sp>
        </p:grpSp>
        <p:grpSp>
          <p:nvGrpSpPr>
            <p:cNvPr name="Group 7" id="7"/>
            <p:cNvGrpSpPr>
              <a:grpSpLocks noChangeAspect="true"/>
            </p:cNvGrpSpPr>
            <p:nvPr/>
          </p:nvGrpSpPr>
          <p:grpSpPr>
            <a:xfrm rot="0">
              <a:off x="489944" y="0"/>
              <a:ext cx="290918" cy="290918"/>
              <a:chOff x="0" y="0"/>
              <a:chExt cx="1708150" cy="170815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1708150" cy="1708150"/>
              </a:xfrm>
              <a:custGeom>
                <a:avLst/>
                <a:gdLst/>
                <a:ahLst/>
                <a:cxnLst/>
                <a:rect r="r" b="b" t="t" l="l"/>
                <a:pathLst>
                  <a:path h="1708150" w="1708150">
                    <a:moveTo>
                      <a:pt x="853440" y="1708150"/>
                    </a:moveTo>
                    <a:cubicBezTo>
                      <a:pt x="383540" y="1708150"/>
                      <a:pt x="0" y="1324610"/>
                      <a:pt x="0" y="853440"/>
                    </a:cubicBezTo>
                    <a:cubicBezTo>
                      <a:pt x="0" y="383540"/>
                      <a:pt x="383540" y="0"/>
                      <a:pt x="853440" y="0"/>
                    </a:cubicBezTo>
                    <a:cubicBezTo>
                      <a:pt x="1324610" y="0"/>
                      <a:pt x="1706880" y="383540"/>
                      <a:pt x="1706880" y="853440"/>
                    </a:cubicBezTo>
                    <a:cubicBezTo>
                      <a:pt x="1708150" y="1324610"/>
                      <a:pt x="1324610" y="1708150"/>
                      <a:pt x="853440" y="1708150"/>
                    </a:cubicBezTo>
                    <a:close/>
                    <a:moveTo>
                      <a:pt x="853440" y="469900"/>
                    </a:moveTo>
                    <a:cubicBezTo>
                      <a:pt x="642620" y="469900"/>
                      <a:pt x="469900" y="642620"/>
                      <a:pt x="469900" y="853440"/>
                    </a:cubicBezTo>
                    <a:cubicBezTo>
                      <a:pt x="469900" y="1064260"/>
                      <a:pt x="642620" y="1236980"/>
                      <a:pt x="853440" y="1236980"/>
                    </a:cubicBezTo>
                    <a:cubicBezTo>
                      <a:pt x="1064260" y="1236980"/>
                      <a:pt x="1236980" y="1064260"/>
                      <a:pt x="1236980" y="853440"/>
                    </a:cubicBezTo>
                    <a:cubicBezTo>
                      <a:pt x="1236980" y="642620"/>
                      <a:pt x="1065530" y="469900"/>
                      <a:pt x="853440" y="469900"/>
                    </a:cubicBezTo>
                    <a:close/>
                  </a:path>
                </a:pathLst>
              </a:custGeom>
              <a:solidFill>
                <a:srgbClr val="1A1B18"/>
              </a:solidFill>
            </p:spPr>
          </p:sp>
        </p:grpSp>
        <p:grpSp>
          <p:nvGrpSpPr>
            <p:cNvPr name="Group 9" id="9"/>
            <p:cNvGrpSpPr/>
            <p:nvPr/>
          </p:nvGrpSpPr>
          <p:grpSpPr>
            <a:xfrm rot="0">
              <a:off x="0" y="1587"/>
              <a:ext cx="287744" cy="287744"/>
              <a:chOff x="0" y="0"/>
              <a:chExt cx="6350000" cy="63500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CDA63C"/>
              </a:solidFill>
            </p:spPr>
          </p:sp>
        </p:grpSp>
      </p:grpSp>
      <p:sp>
        <p:nvSpPr>
          <p:cNvPr name="TextBox 11" id="11"/>
          <p:cNvSpPr txBox="true"/>
          <p:nvPr/>
        </p:nvSpPr>
        <p:spPr>
          <a:xfrm rot="0">
            <a:off x="2885158" y="1595416"/>
            <a:ext cx="12517685" cy="3823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78"/>
              </a:lnSpc>
            </a:pPr>
            <a:r>
              <a:rPr lang="en-US" sz="7478" b="true">
                <a:solidFill>
                  <a:srgbClr val="1A1B18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Курсовая работа на тему «Разработка онлайн информационной системы для отельных ресторанов»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028700" y="2866594"/>
            <a:ext cx="13755910" cy="51687"/>
          </a:xfrm>
          <a:prstGeom prst="rect">
            <a:avLst/>
          </a:prstGeom>
          <a:solidFill>
            <a:srgbClr val="CDA63C"/>
          </a:solidFill>
        </p:spPr>
      </p:sp>
      <p:grpSp>
        <p:nvGrpSpPr>
          <p:cNvPr name="Group 3" id="3"/>
          <p:cNvGrpSpPr/>
          <p:nvPr/>
        </p:nvGrpSpPr>
        <p:grpSpPr>
          <a:xfrm rot="-10800000">
            <a:off x="1028700" y="810512"/>
            <a:ext cx="955485" cy="218188"/>
            <a:chOff x="0" y="0"/>
            <a:chExt cx="1273980" cy="290918"/>
          </a:xfrm>
        </p:grpSpPr>
        <p:grpSp>
          <p:nvGrpSpPr>
            <p:cNvPr name="Group 4" id="4"/>
            <p:cNvGrpSpPr>
              <a:grpSpLocks noChangeAspect="true"/>
            </p:cNvGrpSpPr>
            <p:nvPr/>
          </p:nvGrpSpPr>
          <p:grpSpPr>
            <a:xfrm rot="0">
              <a:off x="983062" y="0"/>
              <a:ext cx="290918" cy="290918"/>
              <a:chOff x="0" y="0"/>
              <a:chExt cx="1708150" cy="1708150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1708150" cy="1708150"/>
              </a:xfrm>
              <a:custGeom>
                <a:avLst/>
                <a:gdLst/>
                <a:ahLst/>
                <a:cxnLst/>
                <a:rect r="r" b="b" t="t" l="l"/>
                <a:pathLst>
                  <a:path h="1708150" w="1708150">
                    <a:moveTo>
                      <a:pt x="853440" y="1708150"/>
                    </a:moveTo>
                    <a:cubicBezTo>
                      <a:pt x="383540" y="1708150"/>
                      <a:pt x="0" y="1324610"/>
                      <a:pt x="0" y="853440"/>
                    </a:cubicBezTo>
                    <a:cubicBezTo>
                      <a:pt x="0" y="383540"/>
                      <a:pt x="383540" y="0"/>
                      <a:pt x="853440" y="0"/>
                    </a:cubicBezTo>
                    <a:cubicBezTo>
                      <a:pt x="1324610" y="0"/>
                      <a:pt x="1706880" y="383540"/>
                      <a:pt x="1706880" y="853440"/>
                    </a:cubicBezTo>
                    <a:cubicBezTo>
                      <a:pt x="1708150" y="1324610"/>
                      <a:pt x="1324610" y="1708150"/>
                      <a:pt x="853440" y="1708150"/>
                    </a:cubicBezTo>
                    <a:close/>
                    <a:moveTo>
                      <a:pt x="853440" y="469900"/>
                    </a:moveTo>
                    <a:cubicBezTo>
                      <a:pt x="642620" y="469900"/>
                      <a:pt x="469900" y="642620"/>
                      <a:pt x="469900" y="853440"/>
                    </a:cubicBezTo>
                    <a:cubicBezTo>
                      <a:pt x="469900" y="1064260"/>
                      <a:pt x="642620" y="1236980"/>
                      <a:pt x="853440" y="1236980"/>
                    </a:cubicBezTo>
                    <a:cubicBezTo>
                      <a:pt x="1064260" y="1236980"/>
                      <a:pt x="1236980" y="1064260"/>
                      <a:pt x="1236980" y="853440"/>
                    </a:cubicBezTo>
                    <a:cubicBezTo>
                      <a:pt x="1236980" y="642620"/>
                      <a:pt x="1065530" y="469900"/>
                      <a:pt x="853440" y="469900"/>
                    </a:cubicBezTo>
                    <a:close/>
                  </a:path>
                </a:pathLst>
              </a:custGeom>
              <a:solidFill>
                <a:srgbClr val="1A1B18"/>
              </a:solidFill>
            </p:spPr>
          </p:sp>
        </p:grpSp>
        <p:grpSp>
          <p:nvGrpSpPr>
            <p:cNvPr name="Group 6" id="6"/>
            <p:cNvGrpSpPr>
              <a:grpSpLocks noChangeAspect="true"/>
            </p:cNvGrpSpPr>
            <p:nvPr/>
          </p:nvGrpSpPr>
          <p:grpSpPr>
            <a:xfrm rot="0">
              <a:off x="489944" y="0"/>
              <a:ext cx="290918" cy="290918"/>
              <a:chOff x="0" y="0"/>
              <a:chExt cx="1708150" cy="170815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1708150" cy="1708150"/>
              </a:xfrm>
              <a:custGeom>
                <a:avLst/>
                <a:gdLst/>
                <a:ahLst/>
                <a:cxnLst/>
                <a:rect r="r" b="b" t="t" l="l"/>
                <a:pathLst>
                  <a:path h="1708150" w="1708150">
                    <a:moveTo>
                      <a:pt x="853440" y="1708150"/>
                    </a:moveTo>
                    <a:cubicBezTo>
                      <a:pt x="383540" y="1708150"/>
                      <a:pt x="0" y="1324610"/>
                      <a:pt x="0" y="853440"/>
                    </a:cubicBezTo>
                    <a:cubicBezTo>
                      <a:pt x="0" y="383540"/>
                      <a:pt x="383540" y="0"/>
                      <a:pt x="853440" y="0"/>
                    </a:cubicBezTo>
                    <a:cubicBezTo>
                      <a:pt x="1324610" y="0"/>
                      <a:pt x="1706880" y="383540"/>
                      <a:pt x="1706880" y="853440"/>
                    </a:cubicBezTo>
                    <a:cubicBezTo>
                      <a:pt x="1708150" y="1324610"/>
                      <a:pt x="1324610" y="1708150"/>
                      <a:pt x="853440" y="1708150"/>
                    </a:cubicBezTo>
                    <a:close/>
                    <a:moveTo>
                      <a:pt x="853440" y="469900"/>
                    </a:moveTo>
                    <a:cubicBezTo>
                      <a:pt x="642620" y="469900"/>
                      <a:pt x="469900" y="642620"/>
                      <a:pt x="469900" y="853440"/>
                    </a:cubicBezTo>
                    <a:cubicBezTo>
                      <a:pt x="469900" y="1064260"/>
                      <a:pt x="642620" y="1236980"/>
                      <a:pt x="853440" y="1236980"/>
                    </a:cubicBezTo>
                    <a:cubicBezTo>
                      <a:pt x="1064260" y="1236980"/>
                      <a:pt x="1236980" y="1064260"/>
                      <a:pt x="1236980" y="853440"/>
                    </a:cubicBezTo>
                    <a:cubicBezTo>
                      <a:pt x="1236980" y="642620"/>
                      <a:pt x="1065530" y="469900"/>
                      <a:pt x="853440" y="469900"/>
                    </a:cubicBezTo>
                    <a:close/>
                  </a:path>
                </a:pathLst>
              </a:custGeom>
              <a:solidFill>
                <a:srgbClr val="1A1B18"/>
              </a:solidFill>
            </p:spPr>
          </p:sp>
        </p:grpSp>
        <p:grpSp>
          <p:nvGrpSpPr>
            <p:cNvPr name="Group 8" id="8"/>
            <p:cNvGrpSpPr/>
            <p:nvPr/>
          </p:nvGrpSpPr>
          <p:grpSpPr>
            <a:xfrm rot="0">
              <a:off x="0" y="1587"/>
              <a:ext cx="287744" cy="287744"/>
              <a:chOff x="0" y="0"/>
              <a:chExt cx="6350000" cy="6350000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CDA63C"/>
              </a:solidFill>
            </p:spPr>
          </p:sp>
        </p:grpSp>
      </p:grpSp>
      <p:sp>
        <p:nvSpPr>
          <p:cNvPr name="Freeform 10" id="10"/>
          <p:cNvSpPr/>
          <p:nvPr/>
        </p:nvSpPr>
        <p:spPr>
          <a:xfrm flipH="false" flipV="false" rot="0">
            <a:off x="1028700" y="3513001"/>
            <a:ext cx="11301259" cy="5579997"/>
          </a:xfrm>
          <a:custGeom>
            <a:avLst/>
            <a:gdLst/>
            <a:ahLst/>
            <a:cxnLst/>
            <a:rect r="r" b="b" t="t" l="l"/>
            <a:pathLst>
              <a:path h="5579997" w="11301259">
                <a:moveTo>
                  <a:pt x="0" y="0"/>
                </a:moveTo>
                <a:lnTo>
                  <a:pt x="11301259" y="0"/>
                </a:lnTo>
                <a:lnTo>
                  <a:pt x="11301259" y="5579997"/>
                </a:lnTo>
                <a:lnTo>
                  <a:pt x="0" y="55799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028700" y="1399986"/>
            <a:ext cx="13963278" cy="1406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00"/>
              </a:lnSpc>
            </a:pPr>
            <a:r>
              <a:rPr lang="en-US" sz="5000" b="true">
                <a:solidFill>
                  <a:srgbClr val="1A1B18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Основные компоненты HTML-документа: Навигационное меню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038685" y="3319124"/>
            <a:ext cx="3906586" cy="59391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2760" indent="-301380" lvl="1">
              <a:lnSpc>
                <a:spcPts val="3629"/>
              </a:lnSpc>
              <a:buAutoNum type="arabicPeriod" startAt="1"/>
            </a:pPr>
            <a:r>
              <a:rPr lang="en-US" b="true" sz="2791" spc="-41">
                <a:solidFill>
                  <a:srgbClr val="1A1B18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&lt;header&gt;</a:t>
            </a:r>
            <a:r>
              <a:rPr lang="en-US" sz="2791" spc="-41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 — шапка страницы с навигационным меню.</a:t>
            </a:r>
          </a:p>
          <a:p>
            <a:pPr algn="l" marL="602760" indent="-301380" lvl="1">
              <a:lnSpc>
                <a:spcPts val="3629"/>
              </a:lnSpc>
              <a:buAutoNum type="arabicPeriod" startAt="1"/>
            </a:pPr>
            <a:r>
              <a:rPr lang="en-US" b="true" sz="2791" spc="-41">
                <a:solidFill>
                  <a:srgbClr val="1A1B18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&lt;nav&gt;</a:t>
            </a:r>
            <a:r>
              <a:rPr lang="en-US" sz="2791" spc="-41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 — блок навигации со ссылками на разделы: "Главная", "Меню" и т.д.</a:t>
            </a:r>
          </a:p>
          <a:p>
            <a:pPr algn="l" marL="602760" indent="-301380" lvl="1">
              <a:lnSpc>
                <a:spcPts val="3629"/>
              </a:lnSpc>
              <a:buAutoNum type="arabicPeriod" startAt="1"/>
            </a:pPr>
            <a:r>
              <a:rPr lang="en-US" b="true" sz="2791" spc="-41">
                <a:solidFill>
                  <a:srgbClr val="1A1B18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&lt;ul&gt; и &lt;li&gt;</a:t>
            </a:r>
            <a:r>
              <a:rPr lang="en-US" sz="2791" spc="-41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 — создают список ссылок для быстрой навигации по сайту.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BE7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16518092" y="8671463"/>
            <a:ext cx="955485" cy="218188"/>
            <a:chOff x="0" y="0"/>
            <a:chExt cx="1273980" cy="290918"/>
          </a:xfrm>
        </p:grpSpPr>
        <p:grpSp>
          <p:nvGrpSpPr>
            <p:cNvPr name="Group 3" id="3"/>
            <p:cNvGrpSpPr>
              <a:grpSpLocks noChangeAspect="true"/>
            </p:cNvGrpSpPr>
            <p:nvPr/>
          </p:nvGrpSpPr>
          <p:grpSpPr>
            <a:xfrm rot="0">
              <a:off x="983062" y="0"/>
              <a:ext cx="290918" cy="290918"/>
              <a:chOff x="0" y="0"/>
              <a:chExt cx="1708150" cy="170815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1708150" cy="1708150"/>
              </a:xfrm>
              <a:custGeom>
                <a:avLst/>
                <a:gdLst/>
                <a:ahLst/>
                <a:cxnLst/>
                <a:rect r="r" b="b" t="t" l="l"/>
                <a:pathLst>
                  <a:path h="1708150" w="1708150">
                    <a:moveTo>
                      <a:pt x="853440" y="1708150"/>
                    </a:moveTo>
                    <a:cubicBezTo>
                      <a:pt x="383540" y="1708150"/>
                      <a:pt x="0" y="1324610"/>
                      <a:pt x="0" y="853440"/>
                    </a:cubicBezTo>
                    <a:cubicBezTo>
                      <a:pt x="0" y="383540"/>
                      <a:pt x="383540" y="0"/>
                      <a:pt x="853440" y="0"/>
                    </a:cubicBezTo>
                    <a:cubicBezTo>
                      <a:pt x="1324610" y="0"/>
                      <a:pt x="1706880" y="383540"/>
                      <a:pt x="1706880" y="853440"/>
                    </a:cubicBezTo>
                    <a:cubicBezTo>
                      <a:pt x="1708150" y="1324610"/>
                      <a:pt x="1324610" y="1708150"/>
                      <a:pt x="853440" y="1708150"/>
                    </a:cubicBezTo>
                    <a:close/>
                    <a:moveTo>
                      <a:pt x="853440" y="469900"/>
                    </a:moveTo>
                    <a:cubicBezTo>
                      <a:pt x="642620" y="469900"/>
                      <a:pt x="469900" y="642620"/>
                      <a:pt x="469900" y="853440"/>
                    </a:cubicBezTo>
                    <a:cubicBezTo>
                      <a:pt x="469900" y="1064260"/>
                      <a:pt x="642620" y="1236980"/>
                      <a:pt x="853440" y="1236980"/>
                    </a:cubicBezTo>
                    <a:cubicBezTo>
                      <a:pt x="1064260" y="1236980"/>
                      <a:pt x="1236980" y="1064260"/>
                      <a:pt x="1236980" y="853440"/>
                    </a:cubicBezTo>
                    <a:cubicBezTo>
                      <a:pt x="1236980" y="642620"/>
                      <a:pt x="1065530" y="469900"/>
                      <a:pt x="853440" y="469900"/>
                    </a:cubicBezTo>
                    <a:close/>
                  </a:path>
                </a:pathLst>
              </a:custGeom>
              <a:solidFill>
                <a:srgbClr val="1A1B18"/>
              </a:solidFill>
            </p:spPr>
          </p:sp>
        </p:grpSp>
        <p:grpSp>
          <p:nvGrpSpPr>
            <p:cNvPr name="Group 5" id="5"/>
            <p:cNvGrpSpPr>
              <a:grpSpLocks noChangeAspect="true"/>
            </p:cNvGrpSpPr>
            <p:nvPr/>
          </p:nvGrpSpPr>
          <p:grpSpPr>
            <a:xfrm rot="0">
              <a:off x="489944" y="0"/>
              <a:ext cx="290918" cy="290918"/>
              <a:chOff x="0" y="0"/>
              <a:chExt cx="1708150" cy="170815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1708150" cy="1708150"/>
              </a:xfrm>
              <a:custGeom>
                <a:avLst/>
                <a:gdLst/>
                <a:ahLst/>
                <a:cxnLst/>
                <a:rect r="r" b="b" t="t" l="l"/>
                <a:pathLst>
                  <a:path h="1708150" w="1708150">
                    <a:moveTo>
                      <a:pt x="853440" y="1708150"/>
                    </a:moveTo>
                    <a:cubicBezTo>
                      <a:pt x="383540" y="1708150"/>
                      <a:pt x="0" y="1324610"/>
                      <a:pt x="0" y="853440"/>
                    </a:cubicBezTo>
                    <a:cubicBezTo>
                      <a:pt x="0" y="383540"/>
                      <a:pt x="383540" y="0"/>
                      <a:pt x="853440" y="0"/>
                    </a:cubicBezTo>
                    <a:cubicBezTo>
                      <a:pt x="1324610" y="0"/>
                      <a:pt x="1706880" y="383540"/>
                      <a:pt x="1706880" y="853440"/>
                    </a:cubicBezTo>
                    <a:cubicBezTo>
                      <a:pt x="1708150" y="1324610"/>
                      <a:pt x="1324610" y="1708150"/>
                      <a:pt x="853440" y="1708150"/>
                    </a:cubicBezTo>
                    <a:close/>
                    <a:moveTo>
                      <a:pt x="853440" y="469900"/>
                    </a:moveTo>
                    <a:cubicBezTo>
                      <a:pt x="642620" y="469900"/>
                      <a:pt x="469900" y="642620"/>
                      <a:pt x="469900" y="853440"/>
                    </a:cubicBezTo>
                    <a:cubicBezTo>
                      <a:pt x="469900" y="1064260"/>
                      <a:pt x="642620" y="1236980"/>
                      <a:pt x="853440" y="1236980"/>
                    </a:cubicBezTo>
                    <a:cubicBezTo>
                      <a:pt x="1064260" y="1236980"/>
                      <a:pt x="1236980" y="1064260"/>
                      <a:pt x="1236980" y="853440"/>
                    </a:cubicBezTo>
                    <a:cubicBezTo>
                      <a:pt x="1236980" y="642620"/>
                      <a:pt x="1065530" y="469900"/>
                      <a:pt x="853440" y="469900"/>
                    </a:cubicBezTo>
                    <a:close/>
                  </a:path>
                </a:pathLst>
              </a:custGeom>
              <a:solidFill>
                <a:srgbClr val="1A1B18"/>
              </a:solidFill>
            </p:spPr>
          </p:sp>
        </p:grpSp>
        <p:grpSp>
          <p:nvGrpSpPr>
            <p:cNvPr name="Group 7" id="7"/>
            <p:cNvGrpSpPr/>
            <p:nvPr/>
          </p:nvGrpSpPr>
          <p:grpSpPr>
            <a:xfrm rot="0">
              <a:off x="0" y="1587"/>
              <a:ext cx="287744" cy="287744"/>
              <a:chOff x="0" y="0"/>
              <a:chExt cx="6350000" cy="635000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CDA63C"/>
              </a:solidFill>
            </p:spPr>
          </p:sp>
        </p:grpSp>
      </p:grpSp>
      <p:sp>
        <p:nvSpPr>
          <p:cNvPr name="AutoShape 9" id="9"/>
          <p:cNvSpPr/>
          <p:nvPr/>
        </p:nvSpPr>
        <p:spPr>
          <a:xfrm rot="0">
            <a:off x="1028700" y="2735588"/>
            <a:ext cx="13755910" cy="51687"/>
          </a:xfrm>
          <a:prstGeom prst="rect">
            <a:avLst/>
          </a:prstGeom>
          <a:solidFill>
            <a:srgbClr val="CDA63C"/>
          </a:solidFill>
        </p:spPr>
      </p:sp>
      <p:sp>
        <p:nvSpPr>
          <p:cNvPr name="Freeform 10" id="10"/>
          <p:cNvSpPr/>
          <p:nvPr/>
        </p:nvSpPr>
        <p:spPr>
          <a:xfrm flipH="false" flipV="false" rot="0">
            <a:off x="1028700" y="3563187"/>
            <a:ext cx="15704975" cy="3160626"/>
          </a:xfrm>
          <a:custGeom>
            <a:avLst/>
            <a:gdLst/>
            <a:ahLst/>
            <a:cxnLst/>
            <a:rect r="r" b="b" t="t" l="l"/>
            <a:pathLst>
              <a:path h="3160626" w="15704975">
                <a:moveTo>
                  <a:pt x="0" y="0"/>
                </a:moveTo>
                <a:lnTo>
                  <a:pt x="15704975" y="0"/>
                </a:lnTo>
                <a:lnTo>
                  <a:pt x="15704975" y="3160626"/>
                </a:lnTo>
                <a:lnTo>
                  <a:pt x="0" y="31606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028700" y="952019"/>
            <a:ext cx="9050659" cy="14972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55"/>
              </a:lnSpc>
            </a:pPr>
            <a:r>
              <a:rPr lang="en-US" sz="5322" b="true">
                <a:solidFill>
                  <a:srgbClr val="1A1B18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Основной контент сайта</a:t>
            </a:r>
          </a:p>
          <a:p>
            <a:pPr algn="l">
              <a:lnSpc>
                <a:spcPts val="5855"/>
              </a:lnSpc>
            </a:pPr>
            <a:r>
              <a:rPr lang="en-US" sz="5322" b="true">
                <a:solidFill>
                  <a:srgbClr val="1A1B18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1. Главная страница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7466763"/>
            <a:ext cx="14673584" cy="9461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34"/>
              </a:lnSpc>
            </a:pPr>
            <a:r>
              <a:rPr lang="en-US" sz="2949" spc="-44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Тег &lt;section&gt; разделяет контент, например, с главной информацией о ресторане. Атрибут id="home" привязывает раздел к ссылке в меню для быстрого перехода.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BE7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16518092" y="8671463"/>
            <a:ext cx="955485" cy="218188"/>
            <a:chOff x="0" y="0"/>
            <a:chExt cx="1273980" cy="290918"/>
          </a:xfrm>
        </p:grpSpPr>
        <p:grpSp>
          <p:nvGrpSpPr>
            <p:cNvPr name="Group 3" id="3"/>
            <p:cNvGrpSpPr>
              <a:grpSpLocks noChangeAspect="true"/>
            </p:cNvGrpSpPr>
            <p:nvPr/>
          </p:nvGrpSpPr>
          <p:grpSpPr>
            <a:xfrm rot="0">
              <a:off x="983062" y="0"/>
              <a:ext cx="290918" cy="290918"/>
              <a:chOff x="0" y="0"/>
              <a:chExt cx="1708150" cy="170815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1708150" cy="1708150"/>
              </a:xfrm>
              <a:custGeom>
                <a:avLst/>
                <a:gdLst/>
                <a:ahLst/>
                <a:cxnLst/>
                <a:rect r="r" b="b" t="t" l="l"/>
                <a:pathLst>
                  <a:path h="1708150" w="1708150">
                    <a:moveTo>
                      <a:pt x="853440" y="1708150"/>
                    </a:moveTo>
                    <a:cubicBezTo>
                      <a:pt x="383540" y="1708150"/>
                      <a:pt x="0" y="1324610"/>
                      <a:pt x="0" y="853440"/>
                    </a:cubicBezTo>
                    <a:cubicBezTo>
                      <a:pt x="0" y="383540"/>
                      <a:pt x="383540" y="0"/>
                      <a:pt x="853440" y="0"/>
                    </a:cubicBezTo>
                    <a:cubicBezTo>
                      <a:pt x="1324610" y="0"/>
                      <a:pt x="1706880" y="383540"/>
                      <a:pt x="1706880" y="853440"/>
                    </a:cubicBezTo>
                    <a:cubicBezTo>
                      <a:pt x="1708150" y="1324610"/>
                      <a:pt x="1324610" y="1708150"/>
                      <a:pt x="853440" y="1708150"/>
                    </a:cubicBezTo>
                    <a:close/>
                    <a:moveTo>
                      <a:pt x="853440" y="469900"/>
                    </a:moveTo>
                    <a:cubicBezTo>
                      <a:pt x="642620" y="469900"/>
                      <a:pt x="469900" y="642620"/>
                      <a:pt x="469900" y="853440"/>
                    </a:cubicBezTo>
                    <a:cubicBezTo>
                      <a:pt x="469900" y="1064260"/>
                      <a:pt x="642620" y="1236980"/>
                      <a:pt x="853440" y="1236980"/>
                    </a:cubicBezTo>
                    <a:cubicBezTo>
                      <a:pt x="1064260" y="1236980"/>
                      <a:pt x="1236980" y="1064260"/>
                      <a:pt x="1236980" y="853440"/>
                    </a:cubicBezTo>
                    <a:cubicBezTo>
                      <a:pt x="1236980" y="642620"/>
                      <a:pt x="1065530" y="469900"/>
                      <a:pt x="853440" y="469900"/>
                    </a:cubicBezTo>
                    <a:close/>
                  </a:path>
                </a:pathLst>
              </a:custGeom>
              <a:solidFill>
                <a:srgbClr val="1A1B18"/>
              </a:solidFill>
            </p:spPr>
          </p:sp>
        </p:grpSp>
        <p:grpSp>
          <p:nvGrpSpPr>
            <p:cNvPr name="Group 5" id="5"/>
            <p:cNvGrpSpPr>
              <a:grpSpLocks noChangeAspect="true"/>
            </p:cNvGrpSpPr>
            <p:nvPr/>
          </p:nvGrpSpPr>
          <p:grpSpPr>
            <a:xfrm rot="0">
              <a:off x="489944" y="0"/>
              <a:ext cx="290918" cy="290918"/>
              <a:chOff x="0" y="0"/>
              <a:chExt cx="1708150" cy="170815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1708150" cy="1708150"/>
              </a:xfrm>
              <a:custGeom>
                <a:avLst/>
                <a:gdLst/>
                <a:ahLst/>
                <a:cxnLst/>
                <a:rect r="r" b="b" t="t" l="l"/>
                <a:pathLst>
                  <a:path h="1708150" w="1708150">
                    <a:moveTo>
                      <a:pt x="853440" y="1708150"/>
                    </a:moveTo>
                    <a:cubicBezTo>
                      <a:pt x="383540" y="1708150"/>
                      <a:pt x="0" y="1324610"/>
                      <a:pt x="0" y="853440"/>
                    </a:cubicBezTo>
                    <a:cubicBezTo>
                      <a:pt x="0" y="383540"/>
                      <a:pt x="383540" y="0"/>
                      <a:pt x="853440" y="0"/>
                    </a:cubicBezTo>
                    <a:cubicBezTo>
                      <a:pt x="1324610" y="0"/>
                      <a:pt x="1706880" y="383540"/>
                      <a:pt x="1706880" y="853440"/>
                    </a:cubicBezTo>
                    <a:cubicBezTo>
                      <a:pt x="1708150" y="1324610"/>
                      <a:pt x="1324610" y="1708150"/>
                      <a:pt x="853440" y="1708150"/>
                    </a:cubicBezTo>
                    <a:close/>
                    <a:moveTo>
                      <a:pt x="853440" y="469900"/>
                    </a:moveTo>
                    <a:cubicBezTo>
                      <a:pt x="642620" y="469900"/>
                      <a:pt x="469900" y="642620"/>
                      <a:pt x="469900" y="853440"/>
                    </a:cubicBezTo>
                    <a:cubicBezTo>
                      <a:pt x="469900" y="1064260"/>
                      <a:pt x="642620" y="1236980"/>
                      <a:pt x="853440" y="1236980"/>
                    </a:cubicBezTo>
                    <a:cubicBezTo>
                      <a:pt x="1064260" y="1236980"/>
                      <a:pt x="1236980" y="1064260"/>
                      <a:pt x="1236980" y="853440"/>
                    </a:cubicBezTo>
                    <a:cubicBezTo>
                      <a:pt x="1236980" y="642620"/>
                      <a:pt x="1065530" y="469900"/>
                      <a:pt x="853440" y="469900"/>
                    </a:cubicBezTo>
                    <a:close/>
                  </a:path>
                </a:pathLst>
              </a:custGeom>
              <a:solidFill>
                <a:srgbClr val="1A1B18"/>
              </a:solidFill>
            </p:spPr>
          </p:sp>
        </p:grpSp>
        <p:grpSp>
          <p:nvGrpSpPr>
            <p:cNvPr name="Group 7" id="7"/>
            <p:cNvGrpSpPr/>
            <p:nvPr/>
          </p:nvGrpSpPr>
          <p:grpSpPr>
            <a:xfrm rot="0">
              <a:off x="0" y="1587"/>
              <a:ext cx="287744" cy="287744"/>
              <a:chOff x="0" y="0"/>
              <a:chExt cx="6350000" cy="635000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CDA63C"/>
              </a:solidFill>
            </p:spPr>
          </p:sp>
        </p:grpSp>
      </p:grpSp>
      <p:sp>
        <p:nvSpPr>
          <p:cNvPr name="AutoShape 9" id="9"/>
          <p:cNvSpPr/>
          <p:nvPr/>
        </p:nvSpPr>
        <p:spPr>
          <a:xfrm rot="0">
            <a:off x="1038719" y="1890353"/>
            <a:ext cx="13755910" cy="51687"/>
          </a:xfrm>
          <a:prstGeom prst="rect">
            <a:avLst/>
          </a:prstGeom>
          <a:solidFill>
            <a:srgbClr val="CDA63C"/>
          </a:solidFill>
        </p:spPr>
      </p:sp>
      <p:sp>
        <p:nvSpPr>
          <p:cNvPr name="Freeform 10" id="10"/>
          <p:cNvSpPr/>
          <p:nvPr/>
        </p:nvSpPr>
        <p:spPr>
          <a:xfrm flipH="false" flipV="false" rot="0">
            <a:off x="606928" y="2987432"/>
            <a:ext cx="10568711" cy="6438410"/>
          </a:xfrm>
          <a:custGeom>
            <a:avLst/>
            <a:gdLst/>
            <a:ahLst/>
            <a:cxnLst/>
            <a:rect r="r" b="b" t="t" l="l"/>
            <a:pathLst>
              <a:path h="6438410" w="10568711">
                <a:moveTo>
                  <a:pt x="0" y="0"/>
                </a:moveTo>
                <a:lnTo>
                  <a:pt x="10568711" y="0"/>
                </a:lnTo>
                <a:lnTo>
                  <a:pt x="10568711" y="6438410"/>
                </a:lnTo>
                <a:lnTo>
                  <a:pt x="0" y="64384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028700" y="813844"/>
            <a:ext cx="9050659" cy="7538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55"/>
              </a:lnSpc>
            </a:pPr>
            <a:r>
              <a:rPr lang="en-US" sz="5322" b="true">
                <a:solidFill>
                  <a:srgbClr val="1A1B18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2. Меню ресторана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030818" y="4353548"/>
            <a:ext cx="4965017" cy="27168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18"/>
              </a:lnSpc>
            </a:pPr>
            <a:r>
              <a:rPr lang="en-US" sz="3321" spc="-49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Заголовок &lt;h2&gt; указывает на раздел "Наше Меню". Все блюда в контейнере &lt;div class="menu-items"&gt;. 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BE7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16518092" y="8671463"/>
            <a:ext cx="955485" cy="218188"/>
            <a:chOff x="0" y="0"/>
            <a:chExt cx="1273980" cy="290918"/>
          </a:xfrm>
        </p:grpSpPr>
        <p:grpSp>
          <p:nvGrpSpPr>
            <p:cNvPr name="Group 3" id="3"/>
            <p:cNvGrpSpPr>
              <a:grpSpLocks noChangeAspect="true"/>
            </p:cNvGrpSpPr>
            <p:nvPr/>
          </p:nvGrpSpPr>
          <p:grpSpPr>
            <a:xfrm rot="0">
              <a:off x="983062" y="0"/>
              <a:ext cx="290918" cy="290918"/>
              <a:chOff x="0" y="0"/>
              <a:chExt cx="1708150" cy="170815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1708150" cy="1708150"/>
              </a:xfrm>
              <a:custGeom>
                <a:avLst/>
                <a:gdLst/>
                <a:ahLst/>
                <a:cxnLst/>
                <a:rect r="r" b="b" t="t" l="l"/>
                <a:pathLst>
                  <a:path h="1708150" w="1708150">
                    <a:moveTo>
                      <a:pt x="853440" y="1708150"/>
                    </a:moveTo>
                    <a:cubicBezTo>
                      <a:pt x="383540" y="1708150"/>
                      <a:pt x="0" y="1324610"/>
                      <a:pt x="0" y="853440"/>
                    </a:cubicBezTo>
                    <a:cubicBezTo>
                      <a:pt x="0" y="383540"/>
                      <a:pt x="383540" y="0"/>
                      <a:pt x="853440" y="0"/>
                    </a:cubicBezTo>
                    <a:cubicBezTo>
                      <a:pt x="1324610" y="0"/>
                      <a:pt x="1706880" y="383540"/>
                      <a:pt x="1706880" y="853440"/>
                    </a:cubicBezTo>
                    <a:cubicBezTo>
                      <a:pt x="1708150" y="1324610"/>
                      <a:pt x="1324610" y="1708150"/>
                      <a:pt x="853440" y="1708150"/>
                    </a:cubicBezTo>
                    <a:close/>
                    <a:moveTo>
                      <a:pt x="853440" y="469900"/>
                    </a:moveTo>
                    <a:cubicBezTo>
                      <a:pt x="642620" y="469900"/>
                      <a:pt x="469900" y="642620"/>
                      <a:pt x="469900" y="853440"/>
                    </a:cubicBezTo>
                    <a:cubicBezTo>
                      <a:pt x="469900" y="1064260"/>
                      <a:pt x="642620" y="1236980"/>
                      <a:pt x="853440" y="1236980"/>
                    </a:cubicBezTo>
                    <a:cubicBezTo>
                      <a:pt x="1064260" y="1236980"/>
                      <a:pt x="1236980" y="1064260"/>
                      <a:pt x="1236980" y="853440"/>
                    </a:cubicBezTo>
                    <a:cubicBezTo>
                      <a:pt x="1236980" y="642620"/>
                      <a:pt x="1065530" y="469900"/>
                      <a:pt x="853440" y="469900"/>
                    </a:cubicBezTo>
                    <a:close/>
                  </a:path>
                </a:pathLst>
              </a:custGeom>
              <a:solidFill>
                <a:srgbClr val="1A1B18"/>
              </a:solidFill>
            </p:spPr>
          </p:sp>
        </p:grpSp>
        <p:grpSp>
          <p:nvGrpSpPr>
            <p:cNvPr name="Group 5" id="5"/>
            <p:cNvGrpSpPr>
              <a:grpSpLocks noChangeAspect="true"/>
            </p:cNvGrpSpPr>
            <p:nvPr/>
          </p:nvGrpSpPr>
          <p:grpSpPr>
            <a:xfrm rot="0">
              <a:off x="489944" y="0"/>
              <a:ext cx="290918" cy="290918"/>
              <a:chOff x="0" y="0"/>
              <a:chExt cx="1708150" cy="170815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1708150" cy="1708150"/>
              </a:xfrm>
              <a:custGeom>
                <a:avLst/>
                <a:gdLst/>
                <a:ahLst/>
                <a:cxnLst/>
                <a:rect r="r" b="b" t="t" l="l"/>
                <a:pathLst>
                  <a:path h="1708150" w="1708150">
                    <a:moveTo>
                      <a:pt x="853440" y="1708150"/>
                    </a:moveTo>
                    <a:cubicBezTo>
                      <a:pt x="383540" y="1708150"/>
                      <a:pt x="0" y="1324610"/>
                      <a:pt x="0" y="853440"/>
                    </a:cubicBezTo>
                    <a:cubicBezTo>
                      <a:pt x="0" y="383540"/>
                      <a:pt x="383540" y="0"/>
                      <a:pt x="853440" y="0"/>
                    </a:cubicBezTo>
                    <a:cubicBezTo>
                      <a:pt x="1324610" y="0"/>
                      <a:pt x="1706880" y="383540"/>
                      <a:pt x="1706880" y="853440"/>
                    </a:cubicBezTo>
                    <a:cubicBezTo>
                      <a:pt x="1708150" y="1324610"/>
                      <a:pt x="1324610" y="1708150"/>
                      <a:pt x="853440" y="1708150"/>
                    </a:cubicBezTo>
                    <a:close/>
                    <a:moveTo>
                      <a:pt x="853440" y="469900"/>
                    </a:moveTo>
                    <a:cubicBezTo>
                      <a:pt x="642620" y="469900"/>
                      <a:pt x="469900" y="642620"/>
                      <a:pt x="469900" y="853440"/>
                    </a:cubicBezTo>
                    <a:cubicBezTo>
                      <a:pt x="469900" y="1064260"/>
                      <a:pt x="642620" y="1236980"/>
                      <a:pt x="853440" y="1236980"/>
                    </a:cubicBezTo>
                    <a:cubicBezTo>
                      <a:pt x="1064260" y="1236980"/>
                      <a:pt x="1236980" y="1064260"/>
                      <a:pt x="1236980" y="853440"/>
                    </a:cubicBezTo>
                    <a:cubicBezTo>
                      <a:pt x="1236980" y="642620"/>
                      <a:pt x="1065530" y="469900"/>
                      <a:pt x="853440" y="469900"/>
                    </a:cubicBezTo>
                    <a:close/>
                  </a:path>
                </a:pathLst>
              </a:custGeom>
              <a:solidFill>
                <a:srgbClr val="1A1B18"/>
              </a:solidFill>
            </p:spPr>
          </p:sp>
        </p:grpSp>
        <p:grpSp>
          <p:nvGrpSpPr>
            <p:cNvPr name="Group 7" id="7"/>
            <p:cNvGrpSpPr/>
            <p:nvPr/>
          </p:nvGrpSpPr>
          <p:grpSpPr>
            <a:xfrm rot="0">
              <a:off x="0" y="1587"/>
              <a:ext cx="287744" cy="287744"/>
              <a:chOff x="0" y="0"/>
              <a:chExt cx="6350000" cy="635000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CDA63C"/>
              </a:solidFill>
            </p:spPr>
          </p:sp>
        </p:grpSp>
      </p:grpSp>
      <p:sp>
        <p:nvSpPr>
          <p:cNvPr name="AutoShape 9" id="9"/>
          <p:cNvSpPr/>
          <p:nvPr/>
        </p:nvSpPr>
        <p:spPr>
          <a:xfrm rot="0">
            <a:off x="1038719" y="2162359"/>
            <a:ext cx="13755910" cy="51687"/>
          </a:xfrm>
          <a:prstGeom prst="rect">
            <a:avLst/>
          </a:prstGeom>
          <a:solidFill>
            <a:srgbClr val="CDA63C"/>
          </a:solidFill>
        </p:spPr>
      </p:sp>
      <p:sp>
        <p:nvSpPr>
          <p:cNvPr name="Freeform 10" id="10"/>
          <p:cNvSpPr/>
          <p:nvPr/>
        </p:nvSpPr>
        <p:spPr>
          <a:xfrm flipH="false" flipV="false" rot="0">
            <a:off x="1038719" y="2830271"/>
            <a:ext cx="13755910" cy="4350307"/>
          </a:xfrm>
          <a:custGeom>
            <a:avLst/>
            <a:gdLst/>
            <a:ahLst/>
            <a:cxnLst/>
            <a:rect r="r" b="b" t="t" l="l"/>
            <a:pathLst>
              <a:path h="4350307" w="13755910">
                <a:moveTo>
                  <a:pt x="0" y="0"/>
                </a:moveTo>
                <a:lnTo>
                  <a:pt x="13755910" y="0"/>
                </a:lnTo>
                <a:lnTo>
                  <a:pt x="13755910" y="4350307"/>
                </a:lnTo>
                <a:lnTo>
                  <a:pt x="0" y="43503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028700" y="1085850"/>
            <a:ext cx="9050659" cy="7538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55"/>
              </a:lnSpc>
            </a:pPr>
            <a:r>
              <a:rPr lang="en-US" sz="5322" b="true">
                <a:solidFill>
                  <a:srgbClr val="1A1B18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3.О ресторане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38719" y="7582099"/>
            <a:ext cx="14711583" cy="14033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06"/>
              </a:lnSpc>
            </a:pPr>
            <a:r>
              <a:rPr lang="en-US" sz="2851" spc="-42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В разделе "О ресторане" текст знакомит с концепцией заведения, далее идет галерея изображений в &lt;div class="gallery"&gt;. Каждое изображение оформлено с тегом &lt;img&gt; и атрибутом alt для описания.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BE7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16518092" y="8671463"/>
            <a:ext cx="955485" cy="218188"/>
            <a:chOff x="0" y="0"/>
            <a:chExt cx="1273980" cy="290918"/>
          </a:xfrm>
        </p:grpSpPr>
        <p:grpSp>
          <p:nvGrpSpPr>
            <p:cNvPr name="Group 3" id="3"/>
            <p:cNvGrpSpPr>
              <a:grpSpLocks noChangeAspect="true"/>
            </p:cNvGrpSpPr>
            <p:nvPr/>
          </p:nvGrpSpPr>
          <p:grpSpPr>
            <a:xfrm rot="0">
              <a:off x="983062" y="0"/>
              <a:ext cx="290918" cy="290918"/>
              <a:chOff x="0" y="0"/>
              <a:chExt cx="1708150" cy="170815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1708150" cy="1708150"/>
              </a:xfrm>
              <a:custGeom>
                <a:avLst/>
                <a:gdLst/>
                <a:ahLst/>
                <a:cxnLst/>
                <a:rect r="r" b="b" t="t" l="l"/>
                <a:pathLst>
                  <a:path h="1708150" w="1708150">
                    <a:moveTo>
                      <a:pt x="853440" y="1708150"/>
                    </a:moveTo>
                    <a:cubicBezTo>
                      <a:pt x="383540" y="1708150"/>
                      <a:pt x="0" y="1324610"/>
                      <a:pt x="0" y="853440"/>
                    </a:cubicBezTo>
                    <a:cubicBezTo>
                      <a:pt x="0" y="383540"/>
                      <a:pt x="383540" y="0"/>
                      <a:pt x="853440" y="0"/>
                    </a:cubicBezTo>
                    <a:cubicBezTo>
                      <a:pt x="1324610" y="0"/>
                      <a:pt x="1706880" y="383540"/>
                      <a:pt x="1706880" y="853440"/>
                    </a:cubicBezTo>
                    <a:cubicBezTo>
                      <a:pt x="1708150" y="1324610"/>
                      <a:pt x="1324610" y="1708150"/>
                      <a:pt x="853440" y="1708150"/>
                    </a:cubicBezTo>
                    <a:close/>
                    <a:moveTo>
                      <a:pt x="853440" y="469900"/>
                    </a:moveTo>
                    <a:cubicBezTo>
                      <a:pt x="642620" y="469900"/>
                      <a:pt x="469900" y="642620"/>
                      <a:pt x="469900" y="853440"/>
                    </a:cubicBezTo>
                    <a:cubicBezTo>
                      <a:pt x="469900" y="1064260"/>
                      <a:pt x="642620" y="1236980"/>
                      <a:pt x="853440" y="1236980"/>
                    </a:cubicBezTo>
                    <a:cubicBezTo>
                      <a:pt x="1064260" y="1236980"/>
                      <a:pt x="1236980" y="1064260"/>
                      <a:pt x="1236980" y="853440"/>
                    </a:cubicBezTo>
                    <a:cubicBezTo>
                      <a:pt x="1236980" y="642620"/>
                      <a:pt x="1065530" y="469900"/>
                      <a:pt x="853440" y="469900"/>
                    </a:cubicBezTo>
                    <a:close/>
                  </a:path>
                </a:pathLst>
              </a:custGeom>
              <a:solidFill>
                <a:srgbClr val="1A1B18"/>
              </a:solidFill>
            </p:spPr>
          </p:sp>
        </p:grpSp>
        <p:grpSp>
          <p:nvGrpSpPr>
            <p:cNvPr name="Group 5" id="5"/>
            <p:cNvGrpSpPr>
              <a:grpSpLocks noChangeAspect="true"/>
            </p:cNvGrpSpPr>
            <p:nvPr/>
          </p:nvGrpSpPr>
          <p:grpSpPr>
            <a:xfrm rot="0">
              <a:off x="489944" y="0"/>
              <a:ext cx="290918" cy="290918"/>
              <a:chOff x="0" y="0"/>
              <a:chExt cx="1708150" cy="170815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1708150" cy="1708150"/>
              </a:xfrm>
              <a:custGeom>
                <a:avLst/>
                <a:gdLst/>
                <a:ahLst/>
                <a:cxnLst/>
                <a:rect r="r" b="b" t="t" l="l"/>
                <a:pathLst>
                  <a:path h="1708150" w="1708150">
                    <a:moveTo>
                      <a:pt x="853440" y="1708150"/>
                    </a:moveTo>
                    <a:cubicBezTo>
                      <a:pt x="383540" y="1708150"/>
                      <a:pt x="0" y="1324610"/>
                      <a:pt x="0" y="853440"/>
                    </a:cubicBezTo>
                    <a:cubicBezTo>
                      <a:pt x="0" y="383540"/>
                      <a:pt x="383540" y="0"/>
                      <a:pt x="853440" y="0"/>
                    </a:cubicBezTo>
                    <a:cubicBezTo>
                      <a:pt x="1324610" y="0"/>
                      <a:pt x="1706880" y="383540"/>
                      <a:pt x="1706880" y="853440"/>
                    </a:cubicBezTo>
                    <a:cubicBezTo>
                      <a:pt x="1708150" y="1324610"/>
                      <a:pt x="1324610" y="1708150"/>
                      <a:pt x="853440" y="1708150"/>
                    </a:cubicBezTo>
                    <a:close/>
                    <a:moveTo>
                      <a:pt x="853440" y="469900"/>
                    </a:moveTo>
                    <a:cubicBezTo>
                      <a:pt x="642620" y="469900"/>
                      <a:pt x="469900" y="642620"/>
                      <a:pt x="469900" y="853440"/>
                    </a:cubicBezTo>
                    <a:cubicBezTo>
                      <a:pt x="469900" y="1064260"/>
                      <a:pt x="642620" y="1236980"/>
                      <a:pt x="853440" y="1236980"/>
                    </a:cubicBezTo>
                    <a:cubicBezTo>
                      <a:pt x="1064260" y="1236980"/>
                      <a:pt x="1236980" y="1064260"/>
                      <a:pt x="1236980" y="853440"/>
                    </a:cubicBezTo>
                    <a:cubicBezTo>
                      <a:pt x="1236980" y="642620"/>
                      <a:pt x="1065530" y="469900"/>
                      <a:pt x="853440" y="469900"/>
                    </a:cubicBezTo>
                    <a:close/>
                  </a:path>
                </a:pathLst>
              </a:custGeom>
              <a:solidFill>
                <a:srgbClr val="1A1B18"/>
              </a:solidFill>
            </p:spPr>
          </p:sp>
        </p:grpSp>
        <p:grpSp>
          <p:nvGrpSpPr>
            <p:cNvPr name="Group 7" id="7"/>
            <p:cNvGrpSpPr/>
            <p:nvPr/>
          </p:nvGrpSpPr>
          <p:grpSpPr>
            <a:xfrm rot="0">
              <a:off x="0" y="1587"/>
              <a:ext cx="287744" cy="287744"/>
              <a:chOff x="0" y="0"/>
              <a:chExt cx="6350000" cy="635000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CDA63C"/>
              </a:solidFill>
            </p:spPr>
          </p:sp>
        </p:grpSp>
      </p:grpSp>
      <p:sp>
        <p:nvSpPr>
          <p:cNvPr name="AutoShape 9" id="9"/>
          <p:cNvSpPr/>
          <p:nvPr/>
        </p:nvSpPr>
        <p:spPr>
          <a:xfrm rot="0">
            <a:off x="1038719" y="1890353"/>
            <a:ext cx="13755910" cy="51687"/>
          </a:xfrm>
          <a:prstGeom prst="rect">
            <a:avLst/>
          </a:prstGeom>
          <a:solidFill>
            <a:srgbClr val="CDA63C"/>
          </a:solidFill>
        </p:spPr>
      </p:sp>
      <p:sp>
        <p:nvSpPr>
          <p:cNvPr name="Freeform 10" id="10"/>
          <p:cNvSpPr/>
          <p:nvPr/>
        </p:nvSpPr>
        <p:spPr>
          <a:xfrm flipH="false" flipV="false" rot="0">
            <a:off x="1028700" y="2585432"/>
            <a:ext cx="9686143" cy="6195126"/>
          </a:xfrm>
          <a:custGeom>
            <a:avLst/>
            <a:gdLst/>
            <a:ahLst/>
            <a:cxnLst/>
            <a:rect r="r" b="b" t="t" l="l"/>
            <a:pathLst>
              <a:path h="6195126" w="9686143">
                <a:moveTo>
                  <a:pt x="0" y="0"/>
                </a:moveTo>
                <a:lnTo>
                  <a:pt x="9686143" y="0"/>
                </a:lnTo>
                <a:lnTo>
                  <a:pt x="9686143" y="6195125"/>
                </a:lnTo>
                <a:lnTo>
                  <a:pt x="0" y="61951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028700" y="813844"/>
            <a:ext cx="9050659" cy="7538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55"/>
              </a:lnSpc>
            </a:pPr>
            <a:r>
              <a:rPr lang="en-US" sz="5322" b="true">
                <a:solidFill>
                  <a:srgbClr val="1A1B18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4. Форма бронирования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658282" y="3852483"/>
            <a:ext cx="5228459" cy="42062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06"/>
              </a:lnSpc>
            </a:pPr>
            <a:r>
              <a:rPr lang="en-US" sz="2851" spc="-42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Форма бронирования имеет атрибут id="bookingForm" для работы с JavaScript. Поля формы:</a:t>
            </a:r>
          </a:p>
          <a:p>
            <a:pPr algn="l" marL="615621" indent="-307811" lvl="1">
              <a:lnSpc>
                <a:spcPts val="3706"/>
              </a:lnSpc>
              <a:buFont typeface="Arial"/>
              <a:buChar char="•"/>
            </a:pPr>
            <a:r>
              <a:rPr lang="en-US" sz="2851" spc="-42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Имя</a:t>
            </a:r>
          </a:p>
          <a:p>
            <a:pPr algn="l" marL="615621" indent="-307811" lvl="1">
              <a:lnSpc>
                <a:spcPts val="3706"/>
              </a:lnSpc>
              <a:buFont typeface="Arial"/>
              <a:buChar char="•"/>
            </a:pPr>
            <a:r>
              <a:rPr lang="en-US" sz="2851" spc="-42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Дата</a:t>
            </a:r>
          </a:p>
          <a:p>
            <a:pPr algn="l" marL="615621" indent="-307811" lvl="1">
              <a:lnSpc>
                <a:spcPts val="3706"/>
              </a:lnSpc>
              <a:buFont typeface="Arial"/>
              <a:buChar char="•"/>
            </a:pPr>
            <a:r>
              <a:rPr lang="en-US" sz="2851" spc="-42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Время</a:t>
            </a:r>
          </a:p>
          <a:p>
            <a:pPr algn="l" marL="615621" indent="-307811" lvl="1">
              <a:lnSpc>
                <a:spcPts val="3706"/>
              </a:lnSpc>
              <a:buFont typeface="Arial"/>
              <a:buChar char="•"/>
            </a:pPr>
            <a:r>
              <a:rPr lang="en-US" sz="2851" spc="-42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Количество человек</a:t>
            </a:r>
          </a:p>
          <a:p>
            <a:pPr algn="l" marL="615621" indent="-307811" lvl="1">
              <a:lnSpc>
                <a:spcPts val="3706"/>
              </a:lnSpc>
              <a:buFont typeface="Arial"/>
              <a:buChar char="•"/>
            </a:pPr>
            <a:r>
              <a:rPr lang="en-US" sz="2851" spc="-42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 Кнопка отправки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028700" y="2372476"/>
            <a:ext cx="13755910" cy="51687"/>
          </a:xfrm>
          <a:prstGeom prst="rect">
            <a:avLst/>
          </a:prstGeom>
          <a:solidFill>
            <a:srgbClr val="CDA63C"/>
          </a:solidFill>
        </p:spPr>
      </p:sp>
      <p:grpSp>
        <p:nvGrpSpPr>
          <p:cNvPr name="Group 3" id="3"/>
          <p:cNvGrpSpPr/>
          <p:nvPr/>
        </p:nvGrpSpPr>
        <p:grpSpPr>
          <a:xfrm rot="-10800000">
            <a:off x="1028700" y="523756"/>
            <a:ext cx="955485" cy="218188"/>
            <a:chOff x="0" y="0"/>
            <a:chExt cx="1273980" cy="290918"/>
          </a:xfrm>
        </p:grpSpPr>
        <p:grpSp>
          <p:nvGrpSpPr>
            <p:cNvPr name="Group 4" id="4"/>
            <p:cNvGrpSpPr>
              <a:grpSpLocks noChangeAspect="true"/>
            </p:cNvGrpSpPr>
            <p:nvPr/>
          </p:nvGrpSpPr>
          <p:grpSpPr>
            <a:xfrm rot="0">
              <a:off x="983062" y="0"/>
              <a:ext cx="290918" cy="290918"/>
              <a:chOff x="0" y="0"/>
              <a:chExt cx="1708150" cy="1708150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1708150" cy="1708150"/>
              </a:xfrm>
              <a:custGeom>
                <a:avLst/>
                <a:gdLst/>
                <a:ahLst/>
                <a:cxnLst/>
                <a:rect r="r" b="b" t="t" l="l"/>
                <a:pathLst>
                  <a:path h="1708150" w="1708150">
                    <a:moveTo>
                      <a:pt x="853440" y="1708150"/>
                    </a:moveTo>
                    <a:cubicBezTo>
                      <a:pt x="383540" y="1708150"/>
                      <a:pt x="0" y="1324610"/>
                      <a:pt x="0" y="853440"/>
                    </a:cubicBezTo>
                    <a:cubicBezTo>
                      <a:pt x="0" y="383540"/>
                      <a:pt x="383540" y="0"/>
                      <a:pt x="853440" y="0"/>
                    </a:cubicBezTo>
                    <a:cubicBezTo>
                      <a:pt x="1324610" y="0"/>
                      <a:pt x="1706880" y="383540"/>
                      <a:pt x="1706880" y="853440"/>
                    </a:cubicBezTo>
                    <a:cubicBezTo>
                      <a:pt x="1708150" y="1324610"/>
                      <a:pt x="1324610" y="1708150"/>
                      <a:pt x="853440" y="1708150"/>
                    </a:cubicBezTo>
                    <a:close/>
                    <a:moveTo>
                      <a:pt x="853440" y="469900"/>
                    </a:moveTo>
                    <a:cubicBezTo>
                      <a:pt x="642620" y="469900"/>
                      <a:pt x="469900" y="642620"/>
                      <a:pt x="469900" y="853440"/>
                    </a:cubicBezTo>
                    <a:cubicBezTo>
                      <a:pt x="469900" y="1064260"/>
                      <a:pt x="642620" y="1236980"/>
                      <a:pt x="853440" y="1236980"/>
                    </a:cubicBezTo>
                    <a:cubicBezTo>
                      <a:pt x="1064260" y="1236980"/>
                      <a:pt x="1236980" y="1064260"/>
                      <a:pt x="1236980" y="853440"/>
                    </a:cubicBezTo>
                    <a:cubicBezTo>
                      <a:pt x="1236980" y="642620"/>
                      <a:pt x="1065530" y="469900"/>
                      <a:pt x="853440" y="469900"/>
                    </a:cubicBezTo>
                    <a:close/>
                  </a:path>
                </a:pathLst>
              </a:custGeom>
              <a:solidFill>
                <a:srgbClr val="1A1B18"/>
              </a:solidFill>
            </p:spPr>
          </p:sp>
        </p:grpSp>
        <p:grpSp>
          <p:nvGrpSpPr>
            <p:cNvPr name="Group 6" id="6"/>
            <p:cNvGrpSpPr>
              <a:grpSpLocks noChangeAspect="true"/>
            </p:cNvGrpSpPr>
            <p:nvPr/>
          </p:nvGrpSpPr>
          <p:grpSpPr>
            <a:xfrm rot="0">
              <a:off x="489944" y="0"/>
              <a:ext cx="290918" cy="290918"/>
              <a:chOff x="0" y="0"/>
              <a:chExt cx="1708150" cy="170815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1708150" cy="1708150"/>
              </a:xfrm>
              <a:custGeom>
                <a:avLst/>
                <a:gdLst/>
                <a:ahLst/>
                <a:cxnLst/>
                <a:rect r="r" b="b" t="t" l="l"/>
                <a:pathLst>
                  <a:path h="1708150" w="1708150">
                    <a:moveTo>
                      <a:pt x="853440" y="1708150"/>
                    </a:moveTo>
                    <a:cubicBezTo>
                      <a:pt x="383540" y="1708150"/>
                      <a:pt x="0" y="1324610"/>
                      <a:pt x="0" y="853440"/>
                    </a:cubicBezTo>
                    <a:cubicBezTo>
                      <a:pt x="0" y="383540"/>
                      <a:pt x="383540" y="0"/>
                      <a:pt x="853440" y="0"/>
                    </a:cubicBezTo>
                    <a:cubicBezTo>
                      <a:pt x="1324610" y="0"/>
                      <a:pt x="1706880" y="383540"/>
                      <a:pt x="1706880" y="853440"/>
                    </a:cubicBezTo>
                    <a:cubicBezTo>
                      <a:pt x="1708150" y="1324610"/>
                      <a:pt x="1324610" y="1708150"/>
                      <a:pt x="853440" y="1708150"/>
                    </a:cubicBezTo>
                    <a:close/>
                    <a:moveTo>
                      <a:pt x="853440" y="469900"/>
                    </a:moveTo>
                    <a:cubicBezTo>
                      <a:pt x="642620" y="469900"/>
                      <a:pt x="469900" y="642620"/>
                      <a:pt x="469900" y="853440"/>
                    </a:cubicBezTo>
                    <a:cubicBezTo>
                      <a:pt x="469900" y="1064260"/>
                      <a:pt x="642620" y="1236980"/>
                      <a:pt x="853440" y="1236980"/>
                    </a:cubicBezTo>
                    <a:cubicBezTo>
                      <a:pt x="1064260" y="1236980"/>
                      <a:pt x="1236980" y="1064260"/>
                      <a:pt x="1236980" y="853440"/>
                    </a:cubicBezTo>
                    <a:cubicBezTo>
                      <a:pt x="1236980" y="642620"/>
                      <a:pt x="1065530" y="469900"/>
                      <a:pt x="853440" y="469900"/>
                    </a:cubicBezTo>
                    <a:close/>
                  </a:path>
                </a:pathLst>
              </a:custGeom>
              <a:solidFill>
                <a:srgbClr val="1A1B18"/>
              </a:solidFill>
            </p:spPr>
          </p:sp>
        </p:grpSp>
        <p:grpSp>
          <p:nvGrpSpPr>
            <p:cNvPr name="Group 8" id="8"/>
            <p:cNvGrpSpPr/>
            <p:nvPr/>
          </p:nvGrpSpPr>
          <p:grpSpPr>
            <a:xfrm rot="0">
              <a:off x="0" y="1587"/>
              <a:ext cx="287744" cy="287744"/>
              <a:chOff x="0" y="0"/>
              <a:chExt cx="6350000" cy="6350000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CDA63C"/>
              </a:solidFill>
            </p:spPr>
          </p:sp>
        </p:grpSp>
      </p:grpSp>
      <p:sp>
        <p:nvSpPr>
          <p:cNvPr name="Freeform 10" id="10"/>
          <p:cNvSpPr/>
          <p:nvPr/>
        </p:nvSpPr>
        <p:spPr>
          <a:xfrm flipH="false" flipV="false" rot="0">
            <a:off x="1028700" y="3000426"/>
            <a:ext cx="10314183" cy="3533035"/>
          </a:xfrm>
          <a:custGeom>
            <a:avLst/>
            <a:gdLst/>
            <a:ahLst/>
            <a:cxnLst/>
            <a:rect r="r" b="b" t="t" l="l"/>
            <a:pathLst>
              <a:path h="3533035" w="10314183">
                <a:moveTo>
                  <a:pt x="0" y="0"/>
                </a:moveTo>
                <a:lnTo>
                  <a:pt x="10314183" y="0"/>
                </a:lnTo>
                <a:lnTo>
                  <a:pt x="10314183" y="3533035"/>
                </a:lnTo>
                <a:lnTo>
                  <a:pt x="0" y="353303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028700" y="7590223"/>
            <a:ext cx="16230600" cy="980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15"/>
              </a:lnSpc>
            </a:pPr>
            <a:r>
              <a:rPr lang="en-US" sz="3012" spc="-45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Тег &lt;footer&gt; представляет нижнюю часть страницы, где обычно размещается информация о контактных данных, авторских правах и другие дополнительные сведения.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1332898"/>
            <a:ext cx="9050659" cy="7538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55"/>
              </a:lnSpc>
            </a:pPr>
            <a:r>
              <a:rPr lang="en-US" sz="5322" b="true">
                <a:solidFill>
                  <a:srgbClr val="1A1B18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Футер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028700" y="2769277"/>
            <a:ext cx="13755910" cy="51687"/>
          </a:xfrm>
          <a:prstGeom prst="rect">
            <a:avLst/>
          </a:prstGeom>
          <a:solidFill>
            <a:srgbClr val="CDA63C"/>
          </a:solidFill>
        </p:spPr>
      </p:sp>
      <p:grpSp>
        <p:nvGrpSpPr>
          <p:cNvPr name="Group 3" id="3"/>
          <p:cNvGrpSpPr/>
          <p:nvPr/>
        </p:nvGrpSpPr>
        <p:grpSpPr>
          <a:xfrm rot="-10800000">
            <a:off x="1028700" y="523756"/>
            <a:ext cx="955485" cy="218188"/>
            <a:chOff x="0" y="0"/>
            <a:chExt cx="1273980" cy="290918"/>
          </a:xfrm>
        </p:grpSpPr>
        <p:grpSp>
          <p:nvGrpSpPr>
            <p:cNvPr name="Group 4" id="4"/>
            <p:cNvGrpSpPr>
              <a:grpSpLocks noChangeAspect="true"/>
            </p:cNvGrpSpPr>
            <p:nvPr/>
          </p:nvGrpSpPr>
          <p:grpSpPr>
            <a:xfrm rot="0">
              <a:off x="983062" y="0"/>
              <a:ext cx="290918" cy="290918"/>
              <a:chOff x="0" y="0"/>
              <a:chExt cx="1708150" cy="1708150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1708150" cy="1708150"/>
              </a:xfrm>
              <a:custGeom>
                <a:avLst/>
                <a:gdLst/>
                <a:ahLst/>
                <a:cxnLst/>
                <a:rect r="r" b="b" t="t" l="l"/>
                <a:pathLst>
                  <a:path h="1708150" w="1708150">
                    <a:moveTo>
                      <a:pt x="853440" y="1708150"/>
                    </a:moveTo>
                    <a:cubicBezTo>
                      <a:pt x="383540" y="1708150"/>
                      <a:pt x="0" y="1324610"/>
                      <a:pt x="0" y="853440"/>
                    </a:cubicBezTo>
                    <a:cubicBezTo>
                      <a:pt x="0" y="383540"/>
                      <a:pt x="383540" y="0"/>
                      <a:pt x="853440" y="0"/>
                    </a:cubicBezTo>
                    <a:cubicBezTo>
                      <a:pt x="1324610" y="0"/>
                      <a:pt x="1706880" y="383540"/>
                      <a:pt x="1706880" y="853440"/>
                    </a:cubicBezTo>
                    <a:cubicBezTo>
                      <a:pt x="1708150" y="1324610"/>
                      <a:pt x="1324610" y="1708150"/>
                      <a:pt x="853440" y="1708150"/>
                    </a:cubicBezTo>
                    <a:close/>
                    <a:moveTo>
                      <a:pt x="853440" y="469900"/>
                    </a:moveTo>
                    <a:cubicBezTo>
                      <a:pt x="642620" y="469900"/>
                      <a:pt x="469900" y="642620"/>
                      <a:pt x="469900" y="853440"/>
                    </a:cubicBezTo>
                    <a:cubicBezTo>
                      <a:pt x="469900" y="1064260"/>
                      <a:pt x="642620" y="1236980"/>
                      <a:pt x="853440" y="1236980"/>
                    </a:cubicBezTo>
                    <a:cubicBezTo>
                      <a:pt x="1064260" y="1236980"/>
                      <a:pt x="1236980" y="1064260"/>
                      <a:pt x="1236980" y="853440"/>
                    </a:cubicBezTo>
                    <a:cubicBezTo>
                      <a:pt x="1236980" y="642620"/>
                      <a:pt x="1065530" y="469900"/>
                      <a:pt x="853440" y="469900"/>
                    </a:cubicBezTo>
                    <a:close/>
                  </a:path>
                </a:pathLst>
              </a:custGeom>
              <a:solidFill>
                <a:srgbClr val="1A1B18"/>
              </a:solidFill>
            </p:spPr>
          </p:sp>
        </p:grpSp>
        <p:grpSp>
          <p:nvGrpSpPr>
            <p:cNvPr name="Group 6" id="6"/>
            <p:cNvGrpSpPr>
              <a:grpSpLocks noChangeAspect="true"/>
            </p:cNvGrpSpPr>
            <p:nvPr/>
          </p:nvGrpSpPr>
          <p:grpSpPr>
            <a:xfrm rot="0">
              <a:off x="489944" y="0"/>
              <a:ext cx="290918" cy="290918"/>
              <a:chOff x="0" y="0"/>
              <a:chExt cx="1708150" cy="170815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1708150" cy="1708150"/>
              </a:xfrm>
              <a:custGeom>
                <a:avLst/>
                <a:gdLst/>
                <a:ahLst/>
                <a:cxnLst/>
                <a:rect r="r" b="b" t="t" l="l"/>
                <a:pathLst>
                  <a:path h="1708150" w="1708150">
                    <a:moveTo>
                      <a:pt x="853440" y="1708150"/>
                    </a:moveTo>
                    <a:cubicBezTo>
                      <a:pt x="383540" y="1708150"/>
                      <a:pt x="0" y="1324610"/>
                      <a:pt x="0" y="853440"/>
                    </a:cubicBezTo>
                    <a:cubicBezTo>
                      <a:pt x="0" y="383540"/>
                      <a:pt x="383540" y="0"/>
                      <a:pt x="853440" y="0"/>
                    </a:cubicBezTo>
                    <a:cubicBezTo>
                      <a:pt x="1324610" y="0"/>
                      <a:pt x="1706880" y="383540"/>
                      <a:pt x="1706880" y="853440"/>
                    </a:cubicBezTo>
                    <a:cubicBezTo>
                      <a:pt x="1708150" y="1324610"/>
                      <a:pt x="1324610" y="1708150"/>
                      <a:pt x="853440" y="1708150"/>
                    </a:cubicBezTo>
                    <a:close/>
                    <a:moveTo>
                      <a:pt x="853440" y="469900"/>
                    </a:moveTo>
                    <a:cubicBezTo>
                      <a:pt x="642620" y="469900"/>
                      <a:pt x="469900" y="642620"/>
                      <a:pt x="469900" y="853440"/>
                    </a:cubicBezTo>
                    <a:cubicBezTo>
                      <a:pt x="469900" y="1064260"/>
                      <a:pt x="642620" y="1236980"/>
                      <a:pt x="853440" y="1236980"/>
                    </a:cubicBezTo>
                    <a:cubicBezTo>
                      <a:pt x="1064260" y="1236980"/>
                      <a:pt x="1236980" y="1064260"/>
                      <a:pt x="1236980" y="853440"/>
                    </a:cubicBezTo>
                    <a:cubicBezTo>
                      <a:pt x="1236980" y="642620"/>
                      <a:pt x="1065530" y="469900"/>
                      <a:pt x="853440" y="469900"/>
                    </a:cubicBezTo>
                    <a:close/>
                  </a:path>
                </a:pathLst>
              </a:custGeom>
              <a:solidFill>
                <a:srgbClr val="1A1B18"/>
              </a:solidFill>
            </p:spPr>
          </p:sp>
        </p:grpSp>
        <p:grpSp>
          <p:nvGrpSpPr>
            <p:cNvPr name="Group 8" id="8"/>
            <p:cNvGrpSpPr/>
            <p:nvPr/>
          </p:nvGrpSpPr>
          <p:grpSpPr>
            <a:xfrm rot="0">
              <a:off x="0" y="1587"/>
              <a:ext cx="287744" cy="287744"/>
              <a:chOff x="0" y="0"/>
              <a:chExt cx="6350000" cy="6350000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CDA63C"/>
              </a:solidFill>
            </p:spPr>
          </p:sp>
        </p:grpSp>
      </p:grpSp>
      <p:sp>
        <p:nvSpPr>
          <p:cNvPr name="Freeform 10" id="10"/>
          <p:cNvSpPr/>
          <p:nvPr/>
        </p:nvSpPr>
        <p:spPr>
          <a:xfrm flipH="false" flipV="false" rot="0">
            <a:off x="1028700" y="4232149"/>
            <a:ext cx="12570363" cy="1822703"/>
          </a:xfrm>
          <a:custGeom>
            <a:avLst/>
            <a:gdLst/>
            <a:ahLst/>
            <a:cxnLst/>
            <a:rect r="r" b="b" t="t" l="l"/>
            <a:pathLst>
              <a:path h="1822703" w="12570363">
                <a:moveTo>
                  <a:pt x="0" y="0"/>
                </a:moveTo>
                <a:lnTo>
                  <a:pt x="12570363" y="0"/>
                </a:lnTo>
                <a:lnTo>
                  <a:pt x="12570363" y="1822702"/>
                </a:lnTo>
                <a:lnTo>
                  <a:pt x="0" y="18227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028700" y="6718359"/>
            <a:ext cx="16230600" cy="980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15"/>
              </a:lnSpc>
            </a:pPr>
            <a:r>
              <a:rPr lang="en-US" sz="3012" spc="-45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Элемент &lt;button&gt; — кнопка для возврата в верхнюю часть страницы, появляется при прокрутке вниз и позволяет быстро вернуться в начало.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1729699"/>
            <a:ext cx="9050659" cy="7538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55"/>
              </a:lnSpc>
            </a:pPr>
            <a:r>
              <a:rPr lang="en-US" sz="5322" b="true">
                <a:solidFill>
                  <a:srgbClr val="1A1B18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Кнопка "Наверх"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028700" y="2125428"/>
            <a:ext cx="13755910" cy="51687"/>
          </a:xfrm>
          <a:prstGeom prst="rect">
            <a:avLst/>
          </a:prstGeom>
          <a:solidFill>
            <a:srgbClr val="CDA63C"/>
          </a:solidFill>
        </p:spPr>
      </p:sp>
      <p:grpSp>
        <p:nvGrpSpPr>
          <p:cNvPr name="Group 3" id="3"/>
          <p:cNvGrpSpPr/>
          <p:nvPr/>
        </p:nvGrpSpPr>
        <p:grpSpPr>
          <a:xfrm rot="-10800000">
            <a:off x="1028700" y="523756"/>
            <a:ext cx="955485" cy="218188"/>
            <a:chOff x="0" y="0"/>
            <a:chExt cx="1273980" cy="290918"/>
          </a:xfrm>
        </p:grpSpPr>
        <p:grpSp>
          <p:nvGrpSpPr>
            <p:cNvPr name="Group 4" id="4"/>
            <p:cNvGrpSpPr>
              <a:grpSpLocks noChangeAspect="true"/>
            </p:cNvGrpSpPr>
            <p:nvPr/>
          </p:nvGrpSpPr>
          <p:grpSpPr>
            <a:xfrm rot="0">
              <a:off x="983062" y="0"/>
              <a:ext cx="290918" cy="290918"/>
              <a:chOff x="0" y="0"/>
              <a:chExt cx="1708150" cy="1708150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1708150" cy="1708150"/>
              </a:xfrm>
              <a:custGeom>
                <a:avLst/>
                <a:gdLst/>
                <a:ahLst/>
                <a:cxnLst/>
                <a:rect r="r" b="b" t="t" l="l"/>
                <a:pathLst>
                  <a:path h="1708150" w="1708150">
                    <a:moveTo>
                      <a:pt x="853440" y="1708150"/>
                    </a:moveTo>
                    <a:cubicBezTo>
                      <a:pt x="383540" y="1708150"/>
                      <a:pt x="0" y="1324610"/>
                      <a:pt x="0" y="853440"/>
                    </a:cubicBezTo>
                    <a:cubicBezTo>
                      <a:pt x="0" y="383540"/>
                      <a:pt x="383540" y="0"/>
                      <a:pt x="853440" y="0"/>
                    </a:cubicBezTo>
                    <a:cubicBezTo>
                      <a:pt x="1324610" y="0"/>
                      <a:pt x="1706880" y="383540"/>
                      <a:pt x="1706880" y="853440"/>
                    </a:cubicBezTo>
                    <a:cubicBezTo>
                      <a:pt x="1708150" y="1324610"/>
                      <a:pt x="1324610" y="1708150"/>
                      <a:pt x="853440" y="1708150"/>
                    </a:cubicBezTo>
                    <a:close/>
                    <a:moveTo>
                      <a:pt x="853440" y="469900"/>
                    </a:moveTo>
                    <a:cubicBezTo>
                      <a:pt x="642620" y="469900"/>
                      <a:pt x="469900" y="642620"/>
                      <a:pt x="469900" y="853440"/>
                    </a:cubicBezTo>
                    <a:cubicBezTo>
                      <a:pt x="469900" y="1064260"/>
                      <a:pt x="642620" y="1236980"/>
                      <a:pt x="853440" y="1236980"/>
                    </a:cubicBezTo>
                    <a:cubicBezTo>
                      <a:pt x="1064260" y="1236980"/>
                      <a:pt x="1236980" y="1064260"/>
                      <a:pt x="1236980" y="853440"/>
                    </a:cubicBezTo>
                    <a:cubicBezTo>
                      <a:pt x="1236980" y="642620"/>
                      <a:pt x="1065530" y="469900"/>
                      <a:pt x="853440" y="469900"/>
                    </a:cubicBezTo>
                    <a:close/>
                  </a:path>
                </a:pathLst>
              </a:custGeom>
              <a:solidFill>
                <a:srgbClr val="1A1B18"/>
              </a:solidFill>
            </p:spPr>
          </p:sp>
        </p:grpSp>
        <p:grpSp>
          <p:nvGrpSpPr>
            <p:cNvPr name="Group 6" id="6"/>
            <p:cNvGrpSpPr>
              <a:grpSpLocks noChangeAspect="true"/>
            </p:cNvGrpSpPr>
            <p:nvPr/>
          </p:nvGrpSpPr>
          <p:grpSpPr>
            <a:xfrm rot="0">
              <a:off x="489944" y="0"/>
              <a:ext cx="290918" cy="290918"/>
              <a:chOff x="0" y="0"/>
              <a:chExt cx="1708150" cy="170815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1708150" cy="1708150"/>
              </a:xfrm>
              <a:custGeom>
                <a:avLst/>
                <a:gdLst/>
                <a:ahLst/>
                <a:cxnLst/>
                <a:rect r="r" b="b" t="t" l="l"/>
                <a:pathLst>
                  <a:path h="1708150" w="1708150">
                    <a:moveTo>
                      <a:pt x="853440" y="1708150"/>
                    </a:moveTo>
                    <a:cubicBezTo>
                      <a:pt x="383540" y="1708150"/>
                      <a:pt x="0" y="1324610"/>
                      <a:pt x="0" y="853440"/>
                    </a:cubicBezTo>
                    <a:cubicBezTo>
                      <a:pt x="0" y="383540"/>
                      <a:pt x="383540" y="0"/>
                      <a:pt x="853440" y="0"/>
                    </a:cubicBezTo>
                    <a:cubicBezTo>
                      <a:pt x="1324610" y="0"/>
                      <a:pt x="1706880" y="383540"/>
                      <a:pt x="1706880" y="853440"/>
                    </a:cubicBezTo>
                    <a:cubicBezTo>
                      <a:pt x="1708150" y="1324610"/>
                      <a:pt x="1324610" y="1708150"/>
                      <a:pt x="853440" y="1708150"/>
                    </a:cubicBezTo>
                    <a:close/>
                    <a:moveTo>
                      <a:pt x="853440" y="469900"/>
                    </a:moveTo>
                    <a:cubicBezTo>
                      <a:pt x="642620" y="469900"/>
                      <a:pt x="469900" y="642620"/>
                      <a:pt x="469900" y="853440"/>
                    </a:cubicBezTo>
                    <a:cubicBezTo>
                      <a:pt x="469900" y="1064260"/>
                      <a:pt x="642620" y="1236980"/>
                      <a:pt x="853440" y="1236980"/>
                    </a:cubicBezTo>
                    <a:cubicBezTo>
                      <a:pt x="1064260" y="1236980"/>
                      <a:pt x="1236980" y="1064260"/>
                      <a:pt x="1236980" y="853440"/>
                    </a:cubicBezTo>
                    <a:cubicBezTo>
                      <a:pt x="1236980" y="642620"/>
                      <a:pt x="1065530" y="469900"/>
                      <a:pt x="853440" y="469900"/>
                    </a:cubicBezTo>
                    <a:close/>
                  </a:path>
                </a:pathLst>
              </a:custGeom>
              <a:solidFill>
                <a:srgbClr val="1A1B18"/>
              </a:solidFill>
            </p:spPr>
          </p:sp>
        </p:grpSp>
        <p:grpSp>
          <p:nvGrpSpPr>
            <p:cNvPr name="Group 8" id="8"/>
            <p:cNvGrpSpPr/>
            <p:nvPr/>
          </p:nvGrpSpPr>
          <p:grpSpPr>
            <a:xfrm rot="0">
              <a:off x="0" y="1587"/>
              <a:ext cx="287744" cy="287744"/>
              <a:chOff x="0" y="0"/>
              <a:chExt cx="6350000" cy="6350000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CDA63C"/>
              </a:solidFill>
            </p:spPr>
          </p:sp>
        </p:grpSp>
      </p:grpSp>
      <p:sp>
        <p:nvSpPr>
          <p:cNvPr name="Freeform 10" id="10"/>
          <p:cNvSpPr/>
          <p:nvPr/>
        </p:nvSpPr>
        <p:spPr>
          <a:xfrm flipH="false" flipV="false" rot="0">
            <a:off x="1028700" y="2715094"/>
            <a:ext cx="12626968" cy="3930144"/>
          </a:xfrm>
          <a:custGeom>
            <a:avLst/>
            <a:gdLst/>
            <a:ahLst/>
            <a:cxnLst/>
            <a:rect r="r" b="b" t="t" l="l"/>
            <a:pathLst>
              <a:path h="3930144" w="12626968">
                <a:moveTo>
                  <a:pt x="0" y="0"/>
                </a:moveTo>
                <a:lnTo>
                  <a:pt x="12626968" y="0"/>
                </a:lnTo>
                <a:lnTo>
                  <a:pt x="12626968" y="3930143"/>
                </a:lnTo>
                <a:lnTo>
                  <a:pt x="0" y="393014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028700" y="7154641"/>
            <a:ext cx="14362071" cy="21036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182"/>
              </a:lnSpc>
            </a:pPr>
            <a:r>
              <a:rPr lang="en-US" sz="3217" spc="-48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Блок &lt;div class="dish-container"&gt; объединяет все элементы блюда.</a:t>
            </a:r>
          </a:p>
          <a:p>
            <a:pPr algn="just" marL="694565" indent="-347283" lvl="1">
              <a:lnSpc>
                <a:spcPts val="4182"/>
              </a:lnSpc>
              <a:buFont typeface="Arial"/>
              <a:buChar char="•"/>
            </a:pPr>
            <a:r>
              <a:rPr lang="en-US" sz="3217" spc="-48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&lt;div class="dish-header"&gt; содержит изображение и информацию.</a:t>
            </a:r>
          </a:p>
          <a:p>
            <a:pPr algn="just" marL="694565" indent="-347283" lvl="1">
              <a:lnSpc>
                <a:spcPts val="4182"/>
              </a:lnSpc>
              <a:buFont typeface="Arial"/>
              <a:buChar char="•"/>
            </a:pPr>
            <a:r>
              <a:rPr lang="en-US" sz="3217" spc="-48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&lt;div class="dish-info"&gt; включает название (&lt;h1 class="dish-title"&gt;), цену (&lt;p class="dish-price"&gt;) и описание (&lt;p class="dish-description"&gt;).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1085850"/>
            <a:ext cx="9050659" cy="7538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55"/>
              </a:lnSpc>
            </a:pPr>
            <a:r>
              <a:rPr lang="en-US" sz="5322" b="true">
                <a:solidFill>
                  <a:srgbClr val="1A1B18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Содержимое страницы блюда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028700" y="2125428"/>
            <a:ext cx="13755910" cy="51687"/>
          </a:xfrm>
          <a:prstGeom prst="rect">
            <a:avLst/>
          </a:prstGeom>
          <a:solidFill>
            <a:srgbClr val="CDA63C"/>
          </a:solidFill>
        </p:spPr>
      </p:sp>
      <p:grpSp>
        <p:nvGrpSpPr>
          <p:cNvPr name="Group 3" id="3"/>
          <p:cNvGrpSpPr/>
          <p:nvPr/>
        </p:nvGrpSpPr>
        <p:grpSpPr>
          <a:xfrm rot="-10800000">
            <a:off x="1028700" y="523756"/>
            <a:ext cx="955485" cy="218188"/>
            <a:chOff x="0" y="0"/>
            <a:chExt cx="1273980" cy="290918"/>
          </a:xfrm>
        </p:grpSpPr>
        <p:grpSp>
          <p:nvGrpSpPr>
            <p:cNvPr name="Group 4" id="4"/>
            <p:cNvGrpSpPr>
              <a:grpSpLocks noChangeAspect="true"/>
            </p:cNvGrpSpPr>
            <p:nvPr/>
          </p:nvGrpSpPr>
          <p:grpSpPr>
            <a:xfrm rot="0">
              <a:off x="983062" y="0"/>
              <a:ext cx="290918" cy="290918"/>
              <a:chOff x="0" y="0"/>
              <a:chExt cx="1708150" cy="1708150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1708150" cy="1708150"/>
              </a:xfrm>
              <a:custGeom>
                <a:avLst/>
                <a:gdLst/>
                <a:ahLst/>
                <a:cxnLst/>
                <a:rect r="r" b="b" t="t" l="l"/>
                <a:pathLst>
                  <a:path h="1708150" w="1708150">
                    <a:moveTo>
                      <a:pt x="853440" y="1708150"/>
                    </a:moveTo>
                    <a:cubicBezTo>
                      <a:pt x="383540" y="1708150"/>
                      <a:pt x="0" y="1324610"/>
                      <a:pt x="0" y="853440"/>
                    </a:cubicBezTo>
                    <a:cubicBezTo>
                      <a:pt x="0" y="383540"/>
                      <a:pt x="383540" y="0"/>
                      <a:pt x="853440" y="0"/>
                    </a:cubicBezTo>
                    <a:cubicBezTo>
                      <a:pt x="1324610" y="0"/>
                      <a:pt x="1706880" y="383540"/>
                      <a:pt x="1706880" y="853440"/>
                    </a:cubicBezTo>
                    <a:cubicBezTo>
                      <a:pt x="1708150" y="1324610"/>
                      <a:pt x="1324610" y="1708150"/>
                      <a:pt x="853440" y="1708150"/>
                    </a:cubicBezTo>
                    <a:close/>
                    <a:moveTo>
                      <a:pt x="853440" y="469900"/>
                    </a:moveTo>
                    <a:cubicBezTo>
                      <a:pt x="642620" y="469900"/>
                      <a:pt x="469900" y="642620"/>
                      <a:pt x="469900" y="853440"/>
                    </a:cubicBezTo>
                    <a:cubicBezTo>
                      <a:pt x="469900" y="1064260"/>
                      <a:pt x="642620" y="1236980"/>
                      <a:pt x="853440" y="1236980"/>
                    </a:cubicBezTo>
                    <a:cubicBezTo>
                      <a:pt x="1064260" y="1236980"/>
                      <a:pt x="1236980" y="1064260"/>
                      <a:pt x="1236980" y="853440"/>
                    </a:cubicBezTo>
                    <a:cubicBezTo>
                      <a:pt x="1236980" y="642620"/>
                      <a:pt x="1065530" y="469900"/>
                      <a:pt x="853440" y="469900"/>
                    </a:cubicBezTo>
                    <a:close/>
                  </a:path>
                </a:pathLst>
              </a:custGeom>
              <a:solidFill>
                <a:srgbClr val="1A1B18"/>
              </a:solidFill>
            </p:spPr>
          </p:sp>
        </p:grpSp>
        <p:grpSp>
          <p:nvGrpSpPr>
            <p:cNvPr name="Group 6" id="6"/>
            <p:cNvGrpSpPr>
              <a:grpSpLocks noChangeAspect="true"/>
            </p:cNvGrpSpPr>
            <p:nvPr/>
          </p:nvGrpSpPr>
          <p:grpSpPr>
            <a:xfrm rot="0">
              <a:off x="489944" y="0"/>
              <a:ext cx="290918" cy="290918"/>
              <a:chOff x="0" y="0"/>
              <a:chExt cx="1708150" cy="170815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1708150" cy="1708150"/>
              </a:xfrm>
              <a:custGeom>
                <a:avLst/>
                <a:gdLst/>
                <a:ahLst/>
                <a:cxnLst/>
                <a:rect r="r" b="b" t="t" l="l"/>
                <a:pathLst>
                  <a:path h="1708150" w="1708150">
                    <a:moveTo>
                      <a:pt x="853440" y="1708150"/>
                    </a:moveTo>
                    <a:cubicBezTo>
                      <a:pt x="383540" y="1708150"/>
                      <a:pt x="0" y="1324610"/>
                      <a:pt x="0" y="853440"/>
                    </a:cubicBezTo>
                    <a:cubicBezTo>
                      <a:pt x="0" y="383540"/>
                      <a:pt x="383540" y="0"/>
                      <a:pt x="853440" y="0"/>
                    </a:cubicBezTo>
                    <a:cubicBezTo>
                      <a:pt x="1324610" y="0"/>
                      <a:pt x="1706880" y="383540"/>
                      <a:pt x="1706880" y="853440"/>
                    </a:cubicBezTo>
                    <a:cubicBezTo>
                      <a:pt x="1708150" y="1324610"/>
                      <a:pt x="1324610" y="1708150"/>
                      <a:pt x="853440" y="1708150"/>
                    </a:cubicBezTo>
                    <a:close/>
                    <a:moveTo>
                      <a:pt x="853440" y="469900"/>
                    </a:moveTo>
                    <a:cubicBezTo>
                      <a:pt x="642620" y="469900"/>
                      <a:pt x="469900" y="642620"/>
                      <a:pt x="469900" y="853440"/>
                    </a:cubicBezTo>
                    <a:cubicBezTo>
                      <a:pt x="469900" y="1064260"/>
                      <a:pt x="642620" y="1236980"/>
                      <a:pt x="853440" y="1236980"/>
                    </a:cubicBezTo>
                    <a:cubicBezTo>
                      <a:pt x="1064260" y="1236980"/>
                      <a:pt x="1236980" y="1064260"/>
                      <a:pt x="1236980" y="853440"/>
                    </a:cubicBezTo>
                    <a:cubicBezTo>
                      <a:pt x="1236980" y="642620"/>
                      <a:pt x="1065530" y="469900"/>
                      <a:pt x="853440" y="469900"/>
                    </a:cubicBezTo>
                    <a:close/>
                  </a:path>
                </a:pathLst>
              </a:custGeom>
              <a:solidFill>
                <a:srgbClr val="1A1B18"/>
              </a:solidFill>
            </p:spPr>
          </p:sp>
        </p:grpSp>
        <p:grpSp>
          <p:nvGrpSpPr>
            <p:cNvPr name="Group 8" id="8"/>
            <p:cNvGrpSpPr/>
            <p:nvPr/>
          </p:nvGrpSpPr>
          <p:grpSpPr>
            <a:xfrm rot="0">
              <a:off x="0" y="1587"/>
              <a:ext cx="287744" cy="287744"/>
              <a:chOff x="0" y="0"/>
              <a:chExt cx="6350000" cy="6350000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CDA63C"/>
              </a:solidFill>
            </p:spPr>
          </p:sp>
        </p:grpSp>
      </p:grpSp>
      <p:sp>
        <p:nvSpPr>
          <p:cNvPr name="Freeform 10" id="10"/>
          <p:cNvSpPr/>
          <p:nvPr/>
        </p:nvSpPr>
        <p:spPr>
          <a:xfrm flipH="false" flipV="false" rot="0">
            <a:off x="1028700" y="2519002"/>
            <a:ext cx="8116099" cy="7076537"/>
          </a:xfrm>
          <a:custGeom>
            <a:avLst/>
            <a:gdLst/>
            <a:ahLst/>
            <a:cxnLst/>
            <a:rect r="r" b="b" t="t" l="l"/>
            <a:pathLst>
              <a:path h="7076537" w="8116099">
                <a:moveTo>
                  <a:pt x="0" y="0"/>
                </a:moveTo>
                <a:lnTo>
                  <a:pt x="8116099" y="0"/>
                </a:lnTo>
                <a:lnTo>
                  <a:pt x="8116099" y="7076537"/>
                </a:lnTo>
                <a:lnTo>
                  <a:pt x="0" y="707653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0079359" y="4616931"/>
            <a:ext cx="6296621" cy="28330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613"/>
              </a:lnSpc>
            </a:pPr>
            <a:r>
              <a:rPr lang="en-US" sz="4318" spc="-64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Блок содержит список ингредиентов блюда и ссылку для возврата к меню.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1085850"/>
            <a:ext cx="9050659" cy="7538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55"/>
              </a:lnSpc>
            </a:pPr>
            <a:r>
              <a:rPr lang="en-US" sz="5322" b="true">
                <a:solidFill>
                  <a:srgbClr val="1A1B18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Содержимое страницы блюда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1004923" y="8671463"/>
            <a:ext cx="955485" cy="218188"/>
            <a:chOff x="0" y="0"/>
            <a:chExt cx="1273980" cy="290918"/>
          </a:xfrm>
        </p:grpSpPr>
        <p:grpSp>
          <p:nvGrpSpPr>
            <p:cNvPr name="Group 3" id="3"/>
            <p:cNvGrpSpPr>
              <a:grpSpLocks noChangeAspect="true"/>
            </p:cNvGrpSpPr>
            <p:nvPr/>
          </p:nvGrpSpPr>
          <p:grpSpPr>
            <a:xfrm rot="0">
              <a:off x="983062" y="0"/>
              <a:ext cx="290918" cy="290918"/>
              <a:chOff x="0" y="0"/>
              <a:chExt cx="1708150" cy="170815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1708150" cy="1708150"/>
              </a:xfrm>
              <a:custGeom>
                <a:avLst/>
                <a:gdLst/>
                <a:ahLst/>
                <a:cxnLst/>
                <a:rect r="r" b="b" t="t" l="l"/>
                <a:pathLst>
                  <a:path h="1708150" w="1708150">
                    <a:moveTo>
                      <a:pt x="853440" y="1708150"/>
                    </a:moveTo>
                    <a:cubicBezTo>
                      <a:pt x="383540" y="1708150"/>
                      <a:pt x="0" y="1324610"/>
                      <a:pt x="0" y="853440"/>
                    </a:cubicBezTo>
                    <a:cubicBezTo>
                      <a:pt x="0" y="383540"/>
                      <a:pt x="383540" y="0"/>
                      <a:pt x="853440" y="0"/>
                    </a:cubicBezTo>
                    <a:cubicBezTo>
                      <a:pt x="1324610" y="0"/>
                      <a:pt x="1706880" y="383540"/>
                      <a:pt x="1706880" y="853440"/>
                    </a:cubicBezTo>
                    <a:cubicBezTo>
                      <a:pt x="1708150" y="1324610"/>
                      <a:pt x="1324610" y="1708150"/>
                      <a:pt x="853440" y="1708150"/>
                    </a:cubicBezTo>
                    <a:close/>
                    <a:moveTo>
                      <a:pt x="853440" y="469900"/>
                    </a:moveTo>
                    <a:cubicBezTo>
                      <a:pt x="642620" y="469900"/>
                      <a:pt x="469900" y="642620"/>
                      <a:pt x="469900" y="853440"/>
                    </a:cubicBezTo>
                    <a:cubicBezTo>
                      <a:pt x="469900" y="1064260"/>
                      <a:pt x="642620" y="1236980"/>
                      <a:pt x="853440" y="1236980"/>
                    </a:cubicBezTo>
                    <a:cubicBezTo>
                      <a:pt x="1064260" y="1236980"/>
                      <a:pt x="1236980" y="1064260"/>
                      <a:pt x="1236980" y="853440"/>
                    </a:cubicBezTo>
                    <a:cubicBezTo>
                      <a:pt x="1236980" y="642620"/>
                      <a:pt x="1065530" y="469900"/>
                      <a:pt x="853440" y="469900"/>
                    </a:cubicBezTo>
                    <a:close/>
                  </a:path>
                </a:pathLst>
              </a:custGeom>
              <a:solidFill>
                <a:srgbClr val="1A1B18"/>
              </a:solidFill>
            </p:spPr>
          </p:sp>
        </p:grpSp>
        <p:grpSp>
          <p:nvGrpSpPr>
            <p:cNvPr name="Group 5" id="5"/>
            <p:cNvGrpSpPr>
              <a:grpSpLocks noChangeAspect="true"/>
            </p:cNvGrpSpPr>
            <p:nvPr/>
          </p:nvGrpSpPr>
          <p:grpSpPr>
            <a:xfrm rot="0">
              <a:off x="0" y="0"/>
              <a:ext cx="290918" cy="290918"/>
              <a:chOff x="0" y="0"/>
              <a:chExt cx="1708150" cy="170815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1708150" cy="1708150"/>
              </a:xfrm>
              <a:custGeom>
                <a:avLst/>
                <a:gdLst/>
                <a:ahLst/>
                <a:cxnLst/>
                <a:rect r="r" b="b" t="t" l="l"/>
                <a:pathLst>
                  <a:path h="1708150" w="1708150">
                    <a:moveTo>
                      <a:pt x="853440" y="1708150"/>
                    </a:moveTo>
                    <a:cubicBezTo>
                      <a:pt x="383540" y="1708150"/>
                      <a:pt x="0" y="1324610"/>
                      <a:pt x="0" y="853440"/>
                    </a:cubicBezTo>
                    <a:cubicBezTo>
                      <a:pt x="0" y="383540"/>
                      <a:pt x="383540" y="0"/>
                      <a:pt x="853440" y="0"/>
                    </a:cubicBezTo>
                    <a:cubicBezTo>
                      <a:pt x="1324610" y="0"/>
                      <a:pt x="1706880" y="383540"/>
                      <a:pt x="1706880" y="853440"/>
                    </a:cubicBezTo>
                    <a:cubicBezTo>
                      <a:pt x="1708150" y="1324610"/>
                      <a:pt x="1324610" y="1708150"/>
                      <a:pt x="853440" y="1708150"/>
                    </a:cubicBezTo>
                    <a:close/>
                    <a:moveTo>
                      <a:pt x="853440" y="469900"/>
                    </a:moveTo>
                    <a:cubicBezTo>
                      <a:pt x="642620" y="469900"/>
                      <a:pt x="469900" y="642620"/>
                      <a:pt x="469900" y="853440"/>
                    </a:cubicBezTo>
                    <a:cubicBezTo>
                      <a:pt x="469900" y="1064260"/>
                      <a:pt x="642620" y="1236980"/>
                      <a:pt x="853440" y="1236980"/>
                    </a:cubicBezTo>
                    <a:cubicBezTo>
                      <a:pt x="1064260" y="1236980"/>
                      <a:pt x="1236980" y="1064260"/>
                      <a:pt x="1236980" y="853440"/>
                    </a:cubicBezTo>
                    <a:cubicBezTo>
                      <a:pt x="1236980" y="642620"/>
                      <a:pt x="1065530" y="469900"/>
                      <a:pt x="853440" y="469900"/>
                    </a:cubicBezTo>
                    <a:close/>
                  </a:path>
                </a:pathLst>
              </a:custGeom>
              <a:solidFill>
                <a:srgbClr val="1A1B18"/>
              </a:solidFill>
            </p:spPr>
          </p:sp>
        </p:grpSp>
        <p:grpSp>
          <p:nvGrpSpPr>
            <p:cNvPr name="Group 7" id="7"/>
            <p:cNvGrpSpPr/>
            <p:nvPr/>
          </p:nvGrpSpPr>
          <p:grpSpPr>
            <a:xfrm rot="0">
              <a:off x="493118" y="1587"/>
              <a:ext cx="287744" cy="287744"/>
              <a:chOff x="0" y="0"/>
              <a:chExt cx="6350000" cy="635000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CDA63C"/>
              </a:solidFill>
            </p:spPr>
          </p:sp>
        </p:grpSp>
      </p:grpSp>
      <p:sp>
        <p:nvSpPr>
          <p:cNvPr name="AutoShape 9" id="9"/>
          <p:cNvSpPr/>
          <p:nvPr/>
        </p:nvSpPr>
        <p:spPr>
          <a:xfrm rot="0">
            <a:off x="1028700" y="2975431"/>
            <a:ext cx="13755910" cy="51687"/>
          </a:xfrm>
          <a:prstGeom prst="rect">
            <a:avLst/>
          </a:prstGeom>
          <a:solidFill>
            <a:srgbClr val="CDA63C"/>
          </a:solidFill>
        </p:spPr>
      </p:sp>
      <p:sp>
        <p:nvSpPr>
          <p:cNvPr name="Freeform 10" id="10"/>
          <p:cNvSpPr/>
          <p:nvPr/>
        </p:nvSpPr>
        <p:spPr>
          <a:xfrm flipH="false" flipV="false" rot="0">
            <a:off x="2589885" y="4145414"/>
            <a:ext cx="9941733" cy="4635143"/>
          </a:xfrm>
          <a:custGeom>
            <a:avLst/>
            <a:gdLst/>
            <a:ahLst/>
            <a:cxnLst/>
            <a:rect r="r" b="b" t="t" l="l"/>
            <a:pathLst>
              <a:path h="4635143" w="9941733">
                <a:moveTo>
                  <a:pt x="0" y="0"/>
                </a:moveTo>
                <a:lnTo>
                  <a:pt x="9941732" y="0"/>
                </a:lnTo>
                <a:lnTo>
                  <a:pt x="9941732" y="4635143"/>
                </a:lnTo>
                <a:lnTo>
                  <a:pt x="0" y="463514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028700" y="1076325"/>
            <a:ext cx="10286604" cy="16530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15"/>
              </a:lnSpc>
            </a:pPr>
            <a:r>
              <a:rPr lang="en-US" sz="5832" b="true">
                <a:solidFill>
                  <a:srgbClr val="1A1B18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2.3. CSS </a:t>
            </a:r>
            <a:r>
              <a:rPr lang="en-US" sz="5832" b="true">
                <a:solidFill>
                  <a:srgbClr val="1A1B18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стили для сайта: </a:t>
            </a:r>
          </a:p>
          <a:p>
            <a:pPr algn="l">
              <a:lnSpc>
                <a:spcPts val="6415"/>
              </a:lnSpc>
            </a:pPr>
            <a:r>
              <a:rPr lang="en-US" sz="5832" b="true">
                <a:solidFill>
                  <a:srgbClr val="1A1B18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      </a:t>
            </a:r>
            <a:r>
              <a:rPr lang="en-US" sz="5832" b="true">
                <a:solidFill>
                  <a:srgbClr val="1A1B18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Общие стили для всего сайта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248695" y="1771122"/>
            <a:ext cx="15803824" cy="9379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6"/>
              </a:lnSpc>
            </a:pPr>
            <a:r>
              <a:rPr lang="en-US" sz="6551" b="true">
                <a:solidFill>
                  <a:srgbClr val="1A1B18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Основные технологии веб-программирования</a:t>
            </a:r>
          </a:p>
        </p:txBody>
      </p:sp>
      <p:grpSp>
        <p:nvGrpSpPr>
          <p:cNvPr name="Group 3" id="3"/>
          <p:cNvGrpSpPr/>
          <p:nvPr/>
        </p:nvGrpSpPr>
        <p:grpSpPr>
          <a:xfrm rot="-5400000">
            <a:off x="661858" y="8671463"/>
            <a:ext cx="955485" cy="218188"/>
            <a:chOff x="0" y="0"/>
            <a:chExt cx="1273980" cy="290918"/>
          </a:xfrm>
        </p:grpSpPr>
        <p:grpSp>
          <p:nvGrpSpPr>
            <p:cNvPr name="Group 4" id="4"/>
            <p:cNvGrpSpPr>
              <a:grpSpLocks noChangeAspect="true"/>
            </p:cNvGrpSpPr>
            <p:nvPr/>
          </p:nvGrpSpPr>
          <p:grpSpPr>
            <a:xfrm rot="0">
              <a:off x="983062" y="0"/>
              <a:ext cx="290918" cy="290918"/>
              <a:chOff x="0" y="0"/>
              <a:chExt cx="1708150" cy="1708150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1708150" cy="1708150"/>
              </a:xfrm>
              <a:custGeom>
                <a:avLst/>
                <a:gdLst/>
                <a:ahLst/>
                <a:cxnLst/>
                <a:rect r="r" b="b" t="t" l="l"/>
                <a:pathLst>
                  <a:path h="1708150" w="1708150">
                    <a:moveTo>
                      <a:pt x="853440" y="1708150"/>
                    </a:moveTo>
                    <a:cubicBezTo>
                      <a:pt x="383540" y="1708150"/>
                      <a:pt x="0" y="1324610"/>
                      <a:pt x="0" y="853440"/>
                    </a:cubicBezTo>
                    <a:cubicBezTo>
                      <a:pt x="0" y="383540"/>
                      <a:pt x="383540" y="0"/>
                      <a:pt x="853440" y="0"/>
                    </a:cubicBezTo>
                    <a:cubicBezTo>
                      <a:pt x="1324610" y="0"/>
                      <a:pt x="1706880" y="383540"/>
                      <a:pt x="1706880" y="853440"/>
                    </a:cubicBezTo>
                    <a:cubicBezTo>
                      <a:pt x="1708150" y="1324610"/>
                      <a:pt x="1324610" y="1708150"/>
                      <a:pt x="853440" y="1708150"/>
                    </a:cubicBezTo>
                    <a:close/>
                    <a:moveTo>
                      <a:pt x="853440" y="469900"/>
                    </a:moveTo>
                    <a:cubicBezTo>
                      <a:pt x="642620" y="469900"/>
                      <a:pt x="469900" y="642620"/>
                      <a:pt x="469900" y="853440"/>
                    </a:cubicBezTo>
                    <a:cubicBezTo>
                      <a:pt x="469900" y="1064260"/>
                      <a:pt x="642620" y="1236980"/>
                      <a:pt x="853440" y="1236980"/>
                    </a:cubicBezTo>
                    <a:cubicBezTo>
                      <a:pt x="1064260" y="1236980"/>
                      <a:pt x="1236980" y="1064260"/>
                      <a:pt x="1236980" y="853440"/>
                    </a:cubicBezTo>
                    <a:cubicBezTo>
                      <a:pt x="1236980" y="642620"/>
                      <a:pt x="1065530" y="469900"/>
                      <a:pt x="853440" y="469900"/>
                    </a:cubicBezTo>
                    <a:close/>
                  </a:path>
                </a:pathLst>
              </a:custGeom>
              <a:solidFill>
                <a:srgbClr val="1A1B18"/>
              </a:solidFill>
            </p:spPr>
          </p:sp>
        </p:grpSp>
        <p:grpSp>
          <p:nvGrpSpPr>
            <p:cNvPr name="Group 6" id="6"/>
            <p:cNvGrpSpPr>
              <a:grpSpLocks noChangeAspect="true"/>
            </p:cNvGrpSpPr>
            <p:nvPr/>
          </p:nvGrpSpPr>
          <p:grpSpPr>
            <a:xfrm rot="0">
              <a:off x="489944" y="0"/>
              <a:ext cx="290918" cy="290918"/>
              <a:chOff x="0" y="0"/>
              <a:chExt cx="1708150" cy="170815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1708150" cy="1708150"/>
              </a:xfrm>
              <a:custGeom>
                <a:avLst/>
                <a:gdLst/>
                <a:ahLst/>
                <a:cxnLst/>
                <a:rect r="r" b="b" t="t" l="l"/>
                <a:pathLst>
                  <a:path h="1708150" w="1708150">
                    <a:moveTo>
                      <a:pt x="853440" y="1708150"/>
                    </a:moveTo>
                    <a:cubicBezTo>
                      <a:pt x="383540" y="1708150"/>
                      <a:pt x="0" y="1324610"/>
                      <a:pt x="0" y="853440"/>
                    </a:cubicBezTo>
                    <a:cubicBezTo>
                      <a:pt x="0" y="383540"/>
                      <a:pt x="383540" y="0"/>
                      <a:pt x="853440" y="0"/>
                    </a:cubicBezTo>
                    <a:cubicBezTo>
                      <a:pt x="1324610" y="0"/>
                      <a:pt x="1706880" y="383540"/>
                      <a:pt x="1706880" y="853440"/>
                    </a:cubicBezTo>
                    <a:cubicBezTo>
                      <a:pt x="1708150" y="1324610"/>
                      <a:pt x="1324610" y="1708150"/>
                      <a:pt x="853440" y="1708150"/>
                    </a:cubicBezTo>
                    <a:close/>
                    <a:moveTo>
                      <a:pt x="853440" y="469900"/>
                    </a:moveTo>
                    <a:cubicBezTo>
                      <a:pt x="642620" y="469900"/>
                      <a:pt x="469900" y="642620"/>
                      <a:pt x="469900" y="853440"/>
                    </a:cubicBezTo>
                    <a:cubicBezTo>
                      <a:pt x="469900" y="1064260"/>
                      <a:pt x="642620" y="1236980"/>
                      <a:pt x="853440" y="1236980"/>
                    </a:cubicBezTo>
                    <a:cubicBezTo>
                      <a:pt x="1064260" y="1236980"/>
                      <a:pt x="1236980" y="1064260"/>
                      <a:pt x="1236980" y="853440"/>
                    </a:cubicBezTo>
                    <a:cubicBezTo>
                      <a:pt x="1236980" y="642620"/>
                      <a:pt x="1065530" y="469900"/>
                      <a:pt x="853440" y="469900"/>
                    </a:cubicBezTo>
                    <a:close/>
                  </a:path>
                </a:pathLst>
              </a:custGeom>
              <a:solidFill>
                <a:srgbClr val="1A1B18"/>
              </a:solidFill>
            </p:spPr>
          </p:sp>
        </p:grpSp>
        <p:grpSp>
          <p:nvGrpSpPr>
            <p:cNvPr name="Group 8" id="8"/>
            <p:cNvGrpSpPr/>
            <p:nvPr/>
          </p:nvGrpSpPr>
          <p:grpSpPr>
            <a:xfrm rot="0">
              <a:off x="0" y="1587"/>
              <a:ext cx="287744" cy="287744"/>
              <a:chOff x="0" y="0"/>
              <a:chExt cx="6350000" cy="6350000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CDA63C"/>
              </a:solidFill>
            </p:spPr>
          </p:sp>
        </p:grpSp>
      </p:grpSp>
      <p:sp>
        <p:nvSpPr>
          <p:cNvPr name="TextBox 10" id="10"/>
          <p:cNvSpPr txBox="true"/>
          <p:nvPr/>
        </p:nvSpPr>
        <p:spPr>
          <a:xfrm rot="0">
            <a:off x="1451499" y="4287973"/>
            <a:ext cx="15398216" cy="34127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6163" indent="-348082" lvl="1">
              <a:lnSpc>
                <a:spcPts val="4514"/>
              </a:lnSpc>
              <a:buFont typeface="Arial"/>
              <a:buChar char="•"/>
            </a:pPr>
            <a:r>
              <a:rPr lang="en-US" b="true" sz="3224">
                <a:solidFill>
                  <a:srgbClr val="1A1B18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HTML </a:t>
            </a:r>
            <a:r>
              <a:rPr lang="en-US" sz="3224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— язык разметки для создания структуры страниц. Определяет заголовки, списки, изображения и другие элементы.</a:t>
            </a:r>
          </a:p>
          <a:p>
            <a:pPr algn="l" marL="696163" indent="-348082" lvl="1">
              <a:lnSpc>
                <a:spcPts val="4514"/>
              </a:lnSpc>
              <a:buFont typeface="Arial"/>
              <a:buChar char="•"/>
            </a:pPr>
            <a:r>
              <a:rPr lang="en-US" b="true" sz="3224">
                <a:solidFill>
                  <a:srgbClr val="1A1B18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CSS </a:t>
            </a:r>
            <a:r>
              <a:rPr lang="en-US" sz="3224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— отвечает за внешний вид страницы: стили, макеты, адаптивность. Использует Flexbox и Grid для сложных компоновок.</a:t>
            </a:r>
          </a:p>
          <a:p>
            <a:pPr algn="l" marL="696163" indent="-348082" lvl="1">
              <a:lnSpc>
                <a:spcPts val="4514"/>
              </a:lnSpc>
              <a:buFont typeface="Arial"/>
              <a:buChar char="•"/>
            </a:pPr>
            <a:r>
              <a:rPr lang="en-US" b="true" sz="3224">
                <a:solidFill>
                  <a:srgbClr val="1A1B18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JavaScript </a:t>
            </a:r>
            <a:r>
              <a:rPr lang="en-US" sz="3224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— язык программирования для создания интерактивности: обработка кликов, динамическое обновление данных, создание SPA.</a:t>
            </a:r>
          </a:p>
        </p:txBody>
      </p:sp>
      <p:sp>
        <p:nvSpPr>
          <p:cNvPr name="AutoShape 11" id="11"/>
          <p:cNvSpPr/>
          <p:nvPr/>
        </p:nvSpPr>
        <p:spPr>
          <a:xfrm rot="0">
            <a:off x="1248695" y="3191126"/>
            <a:ext cx="15803824" cy="93185"/>
          </a:xfrm>
          <a:prstGeom prst="rect">
            <a:avLst/>
          </a:prstGeom>
          <a:solidFill>
            <a:srgbClr val="CDA63C"/>
          </a:solidFill>
        </p:spPr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16672463" y="8671463"/>
            <a:ext cx="955485" cy="218188"/>
            <a:chOff x="0" y="0"/>
            <a:chExt cx="1273980" cy="290918"/>
          </a:xfrm>
        </p:grpSpPr>
        <p:grpSp>
          <p:nvGrpSpPr>
            <p:cNvPr name="Group 3" id="3"/>
            <p:cNvGrpSpPr>
              <a:grpSpLocks noChangeAspect="true"/>
            </p:cNvGrpSpPr>
            <p:nvPr/>
          </p:nvGrpSpPr>
          <p:grpSpPr>
            <a:xfrm rot="0">
              <a:off x="983062" y="0"/>
              <a:ext cx="290918" cy="290918"/>
              <a:chOff x="0" y="0"/>
              <a:chExt cx="1708150" cy="170815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1708150" cy="1708150"/>
              </a:xfrm>
              <a:custGeom>
                <a:avLst/>
                <a:gdLst/>
                <a:ahLst/>
                <a:cxnLst/>
                <a:rect r="r" b="b" t="t" l="l"/>
                <a:pathLst>
                  <a:path h="1708150" w="1708150">
                    <a:moveTo>
                      <a:pt x="853440" y="1708150"/>
                    </a:moveTo>
                    <a:cubicBezTo>
                      <a:pt x="383540" y="1708150"/>
                      <a:pt x="0" y="1324610"/>
                      <a:pt x="0" y="853440"/>
                    </a:cubicBezTo>
                    <a:cubicBezTo>
                      <a:pt x="0" y="383540"/>
                      <a:pt x="383540" y="0"/>
                      <a:pt x="853440" y="0"/>
                    </a:cubicBezTo>
                    <a:cubicBezTo>
                      <a:pt x="1324610" y="0"/>
                      <a:pt x="1706880" y="383540"/>
                      <a:pt x="1706880" y="853440"/>
                    </a:cubicBezTo>
                    <a:cubicBezTo>
                      <a:pt x="1708150" y="1324610"/>
                      <a:pt x="1324610" y="1708150"/>
                      <a:pt x="853440" y="1708150"/>
                    </a:cubicBezTo>
                    <a:close/>
                    <a:moveTo>
                      <a:pt x="853440" y="469900"/>
                    </a:moveTo>
                    <a:cubicBezTo>
                      <a:pt x="642620" y="469900"/>
                      <a:pt x="469900" y="642620"/>
                      <a:pt x="469900" y="853440"/>
                    </a:cubicBezTo>
                    <a:cubicBezTo>
                      <a:pt x="469900" y="1064260"/>
                      <a:pt x="642620" y="1236980"/>
                      <a:pt x="853440" y="1236980"/>
                    </a:cubicBezTo>
                    <a:cubicBezTo>
                      <a:pt x="1064260" y="1236980"/>
                      <a:pt x="1236980" y="1064260"/>
                      <a:pt x="1236980" y="853440"/>
                    </a:cubicBezTo>
                    <a:cubicBezTo>
                      <a:pt x="1236980" y="642620"/>
                      <a:pt x="1065530" y="469900"/>
                      <a:pt x="853440" y="469900"/>
                    </a:cubicBezTo>
                    <a:close/>
                  </a:path>
                </a:pathLst>
              </a:custGeom>
              <a:solidFill>
                <a:srgbClr val="1A1B18"/>
              </a:solidFill>
            </p:spPr>
          </p:sp>
        </p:grpSp>
        <p:grpSp>
          <p:nvGrpSpPr>
            <p:cNvPr name="Group 5" id="5"/>
            <p:cNvGrpSpPr>
              <a:grpSpLocks noChangeAspect="true"/>
            </p:cNvGrpSpPr>
            <p:nvPr/>
          </p:nvGrpSpPr>
          <p:grpSpPr>
            <a:xfrm rot="0">
              <a:off x="0" y="0"/>
              <a:ext cx="290918" cy="290918"/>
              <a:chOff x="0" y="0"/>
              <a:chExt cx="1708150" cy="170815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1708150" cy="1708150"/>
              </a:xfrm>
              <a:custGeom>
                <a:avLst/>
                <a:gdLst/>
                <a:ahLst/>
                <a:cxnLst/>
                <a:rect r="r" b="b" t="t" l="l"/>
                <a:pathLst>
                  <a:path h="1708150" w="1708150">
                    <a:moveTo>
                      <a:pt x="853440" y="1708150"/>
                    </a:moveTo>
                    <a:cubicBezTo>
                      <a:pt x="383540" y="1708150"/>
                      <a:pt x="0" y="1324610"/>
                      <a:pt x="0" y="853440"/>
                    </a:cubicBezTo>
                    <a:cubicBezTo>
                      <a:pt x="0" y="383540"/>
                      <a:pt x="383540" y="0"/>
                      <a:pt x="853440" y="0"/>
                    </a:cubicBezTo>
                    <a:cubicBezTo>
                      <a:pt x="1324610" y="0"/>
                      <a:pt x="1706880" y="383540"/>
                      <a:pt x="1706880" y="853440"/>
                    </a:cubicBezTo>
                    <a:cubicBezTo>
                      <a:pt x="1708150" y="1324610"/>
                      <a:pt x="1324610" y="1708150"/>
                      <a:pt x="853440" y="1708150"/>
                    </a:cubicBezTo>
                    <a:close/>
                    <a:moveTo>
                      <a:pt x="853440" y="469900"/>
                    </a:moveTo>
                    <a:cubicBezTo>
                      <a:pt x="642620" y="469900"/>
                      <a:pt x="469900" y="642620"/>
                      <a:pt x="469900" y="853440"/>
                    </a:cubicBezTo>
                    <a:cubicBezTo>
                      <a:pt x="469900" y="1064260"/>
                      <a:pt x="642620" y="1236980"/>
                      <a:pt x="853440" y="1236980"/>
                    </a:cubicBezTo>
                    <a:cubicBezTo>
                      <a:pt x="1064260" y="1236980"/>
                      <a:pt x="1236980" y="1064260"/>
                      <a:pt x="1236980" y="853440"/>
                    </a:cubicBezTo>
                    <a:cubicBezTo>
                      <a:pt x="1236980" y="642620"/>
                      <a:pt x="1065530" y="469900"/>
                      <a:pt x="853440" y="469900"/>
                    </a:cubicBezTo>
                    <a:close/>
                  </a:path>
                </a:pathLst>
              </a:custGeom>
              <a:solidFill>
                <a:srgbClr val="1A1B18"/>
              </a:solidFill>
            </p:spPr>
          </p:sp>
        </p:grpSp>
        <p:grpSp>
          <p:nvGrpSpPr>
            <p:cNvPr name="Group 7" id="7"/>
            <p:cNvGrpSpPr/>
            <p:nvPr/>
          </p:nvGrpSpPr>
          <p:grpSpPr>
            <a:xfrm rot="0">
              <a:off x="493118" y="1587"/>
              <a:ext cx="287744" cy="287744"/>
              <a:chOff x="0" y="0"/>
              <a:chExt cx="6350000" cy="635000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CDA63C"/>
              </a:solidFill>
            </p:spPr>
          </p:sp>
        </p:grpSp>
      </p:grpSp>
      <p:sp>
        <p:nvSpPr>
          <p:cNvPr name="AutoShape 9" id="9"/>
          <p:cNvSpPr/>
          <p:nvPr/>
        </p:nvSpPr>
        <p:spPr>
          <a:xfrm rot="0">
            <a:off x="1028700" y="1800349"/>
            <a:ext cx="13755910" cy="51687"/>
          </a:xfrm>
          <a:prstGeom prst="rect">
            <a:avLst/>
          </a:prstGeom>
          <a:solidFill>
            <a:srgbClr val="CDA63C"/>
          </a:solidFill>
        </p:spPr>
      </p:sp>
      <p:sp>
        <p:nvSpPr>
          <p:cNvPr name="Freeform 10" id="10"/>
          <p:cNvSpPr/>
          <p:nvPr/>
        </p:nvSpPr>
        <p:spPr>
          <a:xfrm flipH="false" flipV="false" rot="0">
            <a:off x="1028700" y="2291620"/>
            <a:ext cx="7837313" cy="7263150"/>
          </a:xfrm>
          <a:custGeom>
            <a:avLst/>
            <a:gdLst/>
            <a:ahLst/>
            <a:cxnLst/>
            <a:rect r="r" b="b" t="t" l="l"/>
            <a:pathLst>
              <a:path h="7263150" w="7837313">
                <a:moveTo>
                  <a:pt x="0" y="0"/>
                </a:moveTo>
                <a:lnTo>
                  <a:pt x="7837313" y="0"/>
                </a:lnTo>
                <a:lnTo>
                  <a:pt x="7837313" y="7263150"/>
                </a:lnTo>
                <a:lnTo>
                  <a:pt x="0" y="72631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028700" y="664015"/>
            <a:ext cx="10286604" cy="8397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15"/>
              </a:lnSpc>
            </a:pPr>
            <a:r>
              <a:rPr lang="en-US" sz="5832" b="true">
                <a:solidFill>
                  <a:srgbClr val="1A1B18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Навигационн</a:t>
            </a:r>
            <a:r>
              <a:rPr lang="en-US" sz="5832" b="true">
                <a:solidFill>
                  <a:srgbClr val="1A1B18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ое меню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487137" y="3797911"/>
            <a:ext cx="6861018" cy="42582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739"/>
              </a:lnSpc>
            </a:pPr>
            <a:r>
              <a:rPr lang="en-US" sz="2876" spc="-43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Header:</a:t>
            </a:r>
          </a:p>
          <a:p>
            <a:pPr algn="just" marL="621003" indent="-310501" lvl="1">
              <a:lnSpc>
                <a:spcPts val="3739"/>
              </a:lnSpc>
              <a:buFont typeface="Arial"/>
              <a:buChar char="•"/>
            </a:pPr>
            <a:r>
              <a:rPr lang="en-US" sz="2876" spc="-43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Тень: box-shadow</a:t>
            </a:r>
            <a:r>
              <a:rPr lang="en-US" sz="2876" spc="-43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.</a:t>
            </a:r>
          </a:p>
          <a:p>
            <a:pPr algn="just" marL="621003" indent="-310501" lvl="1">
              <a:lnSpc>
                <a:spcPts val="3739"/>
              </a:lnSpc>
              <a:buFont typeface="Arial"/>
              <a:buChar char="•"/>
            </a:pPr>
            <a:r>
              <a:rPr lang="en-US" sz="2876" spc="-43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Фиксация: position: sticky; top: 0;</a:t>
            </a:r>
          </a:p>
          <a:p>
            <a:pPr algn="just" marL="621003" indent="-310501" lvl="1">
              <a:lnSpc>
                <a:spcPts val="3739"/>
              </a:lnSpc>
              <a:buFont typeface="Arial"/>
              <a:buChar char="•"/>
            </a:pPr>
            <a:r>
              <a:rPr lang="en-US" sz="2876" spc="-43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Приоритет: z-index: 1000</a:t>
            </a:r>
          </a:p>
          <a:p>
            <a:pPr algn="just">
              <a:lnSpc>
                <a:spcPts val="3739"/>
              </a:lnSpc>
            </a:pPr>
            <a:r>
              <a:rPr lang="en-US" sz="2876" spc="-43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Nav:</a:t>
            </a:r>
          </a:p>
          <a:p>
            <a:pPr algn="just" marL="621003" indent="-310501" lvl="1">
              <a:lnSpc>
                <a:spcPts val="3739"/>
              </a:lnSpc>
              <a:buFont typeface="Arial"/>
              <a:buChar char="•"/>
            </a:pPr>
            <a:r>
              <a:rPr lang="en-US" sz="2876" spc="-43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Горизонтальное выравнивание</a:t>
            </a:r>
          </a:p>
          <a:p>
            <a:pPr algn="just" marL="621003" indent="-310501" lvl="1">
              <a:lnSpc>
                <a:spcPts val="3739"/>
              </a:lnSpc>
              <a:buFont typeface="Arial"/>
              <a:buChar char="•"/>
            </a:pPr>
            <a:r>
              <a:rPr lang="en-US" sz="2876" spc="-43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Центрирование: max-width: 1200px; margin: 0 auto</a:t>
            </a:r>
          </a:p>
          <a:p>
            <a:pPr algn="just" marL="621003" indent="-310501" lvl="1">
              <a:lnSpc>
                <a:spcPts val="3739"/>
              </a:lnSpc>
              <a:buFont typeface="Arial"/>
              <a:buChar char="•"/>
            </a:pPr>
            <a:r>
              <a:rPr lang="en-US" sz="2876" spc="-43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Отступы: padding: 0 20px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BE7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16518092" y="8671463"/>
            <a:ext cx="955485" cy="218188"/>
            <a:chOff x="0" y="0"/>
            <a:chExt cx="1273980" cy="290918"/>
          </a:xfrm>
        </p:grpSpPr>
        <p:grpSp>
          <p:nvGrpSpPr>
            <p:cNvPr name="Group 3" id="3"/>
            <p:cNvGrpSpPr>
              <a:grpSpLocks noChangeAspect="true"/>
            </p:cNvGrpSpPr>
            <p:nvPr/>
          </p:nvGrpSpPr>
          <p:grpSpPr>
            <a:xfrm rot="0">
              <a:off x="983062" y="0"/>
              <a:ext cx="290918" cy="290918"/>
              <a:chOff x="0" y="0"/>
              <a:chExt cx="1708150" cy="170815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1708150" cy="1708150"/>
              </a:xfrm>
              <a:custGeom>
                <a:avLst/>
                <a:gdLst/>
                <a:ahLst/>
                <a:cxnLst/>
                <a:rect r="r" b="b" t="t" l="l"/>
                <a:pathLst>
                  <a:path h="1708150" w="1708150">
                    <a:moveTo>
                      <a:pt x="853440" y="1708150"/>
                    </a:moveTo>
                    <a:cubicBezTo>
                      <a:pt x="383540" y="1708150"/>
                      <a:pt x="0" y="1324610"/>
                      <a:pt x="0" y="853440"/>
                    </a:cubicBezTo>
                    <a:cubicBezTo>
                      <a:pt x="0" y="383540"/>
                      <a:pt x="383540" y="0"/>
                      <a:pt x="853440" y="0"/>
                    </a:cubicBezTo>
                    <a:cubicBezTo>
                      <a:pt x="1324610" y="0"/>
                      <a:pt x="1706880" y="383540"/>
                      <a:pt x="1706880" y="853440"/>
                    </a:cubicBezTo>
                    <a:cubicBezTo>
                      <a:pt x="1708150" y="1324610"/>
                      <a:pt x="1324610" y="1708150"/>
                      <a:pt x="853440" y="1708150"/>
                    </a:cubicBezTo>
                    <a:close/>
                    <a:moveTo>
                      <a:pt x="853440" y="469900"/>
                    </a:moveTo>
                    <a:cubicBezTo>
                      <a:pt x="642620" y="469900"/>
                      <a:pt x="469900" y="642620"/>
                      <a:pt x="469900" y="853440"/>
                    </a:cubicBezTo>
                    <a:cubicBezTo>
                      <a:pt x="469900" y="1064260"/>
                      <a:pt x="642620" y="1236980"/>
                      <a:pt x="853440" y="1236980"/>
                    </a:cubicBezTo>
                    <a:cubicBezTo>
                      <a:pt x="1064260" y="1236980"/>
                      <a:pt x="1236980" y="1064260"/>
                      <a:pt x="1236980" y="853440"/>
                    </a:cubicBezTo>
                    <a:cubicBezTo>
                      <a:pt x="1236980" y="642620"/>
                      <a:pt x="1065530" y="469900"/>
                      <a:pt x="853440" y="469900"/>
                    </a:cubicBezTo>
                    <a:close/>
                  </a:path>
                </a:pathLst>
              </a:custGeom>
              <a:solidFill>
                <a:srgbClr val="1A1B18"/>
              </a:solidFill>
            </p:spPr>
          </p:sp>
        </p:grpSp>
        <p:grpSp>
          <p:nvGrpSpPr>
            <p:cNvPr name="Group 5" id="5"/>
            <p:cNvGrpSpPr>
              <a:grpSpLocks noChangeAspect="true"/>
            </p:cNvGrpSpPr>
            <p:nvPr/>
          </p:nvGrpSpPr>
          <p:grpSpPr>
            <a:xfrm rot="0">
              <a:off x="489944" y="0"/>
              <a:ext cx="290918" cy="290918"/>
              <a:chOff x="0" y="0"/>
              <a:chExt cx="1708150" cy="170815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1708150" cy="1708150"/>
              </a:xfrm>
              <a:custGeom>
                <a:avLst/>
                <a:gdLst/>
                <a:ahLst/>
                <a:cxnLst/>
                <a:rect r="r" b="b" t="t" l="l"/>
                <a:pathLst>
                  <a:path h="1708150" w="1708150">
                    <a:moveTo>
                      <a:pt x="853440" y="1708150"/>
                    </a:moveTo>
                    <a:cubicBezTo>
                      <a:pt x="383540" y="1708150"/>
                      <a:pt x="0" y="1324610"/>
                      <a:pt x="0" y="853440"/>
                    </a:cubicBezTo>
                    <a:cubicBezTo>
                      <a:pt x="0" y="383540"/>
                      <a:pt x="383540" y="0"/>
                      <a:pt x="853440" y="0"/>
                    </a:cubicBezTo>
                    <a:cubicBezTo>
                      <a:pt x="1324610" y="0"/>
                      <a:pt x="1706880" y="383540"/>
                      <a:pt x="1706880" y="853440"/>
                    </a:cubicBezTo>
                    <a:cubicBezTo>
                      <a:pt x="1708150" y="1324610"/>
                      <a:pt x="1324610" y="1708150"/>
                      <a:pt x="853440" y="1708150"/>
                    </a:cubicBezTo>
                    <a:close/>
                    <a:moveTo>
                      <a:pt x="853440" y="469900"/>
                    </a:moveTo>
                    <a:cubicBezTo>
                      <a:pt x="642620" y="469900"/>
                      <a:pt x="469900" y="642620"/>
                      <a:pt x="469900" y="853440"/>
                    </a:cubicBezTo>
                    <a:cubicBezTo>
                      <a:pt x="469900" y="1064260"/>
                      <a:pt x="642620" y="1236980"/>
                      <a:pt x="853440" y="1236980"/>
                    </a:cubicBezTo>
                    <a:cubicBezTo>
                      <a:pt x="1064260" y="1236980"/>
                      <a:pt x="1236980" y="1064260"/>
                      <a:pt x="1236980" y="853440"/>
                    </a:cubicBezTo>
                    <a:cubicBezTo>
                      <a:pt x="1236980" y="642620"/>
                      <a:pt x="1065530" y="469900"/>
                      <a:pt x="853440" y="469900"/>
                    </a:cubicBezTo>
                    <a:close/>
                  </a:path>
                </a:pathLst>
              </a:custGeom>
              <a:solidFill>
                <a:srgbClr val="1A1B18"/>
              </a:solidFill>
            </p:spPr>
          </p:sp>
        </p:grpSp>
        <p:grpSp>
          <p:nvGrpSpPr>
            <p:cNvPr name="Group 7" id="7"/>
            <p:cNvGrpSpPr/>
            <p:nvPr/>
          </p:nvGrpSpPr>
          <p:grpSpPr>
            <a:xfrm rot="0">
              <a:off x="0" y="1587"/>
              <a:ext cx="287744" cy="287744"/>
              <a:chOff x="0" y="0"/>
              <a:chExt cx="6350000" cy="635000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CDA63C"/>
              </a:solidFill>
            </p:spPr>
          </p:sp>
        </p:grpSp>
      </p:grpSp>
      <p:sp>
        <p:nvSpPr>
          <p:cNvPr name="AutoShape 9" id="9"/>
          <p:cNvSpPr/>
          <p:nvPr/>
        </p:nvSpPr>
        <p:spPr>
          <a:xfrm rot="0">
            <a:off x="1173008" y="2060258"/>
            <a:ext cx="13755910" cy="51687"/>
          </a:xfrm>
          <a:prstGeom prst="rect">
            <a:avLst/>
          </a:prstGeom>
          <a:solidFill>
            <a:srgbClr val="CDA63C"/>
          </a:solidFill>
        </p:spPr>
      </p:sp>
      <p:sp>
        <p:nvSpPr>
          <p:cNvPr name="Freeform 10" id="10"/>
          <p:cNvSpPr/>
          <p:nvPr/>
        </p:nvSpPr>
        <p:spPr>
          <a:xfrm flipH="false" flipV="false" rot="0">
            <a:off x="1873935" y="2721546"/>
            <a:ext cx="5308242" cy="6681063"/>
          </a:xfrm>
          <a:custGeom>
            <a:avLst/>
            <a:gdLst/>
            <a:ahLst/>
            <a:cxnLst/>
            <a:rect r="r" b="b" t="t" l="l"/>
            <a:pathLst>
              <a:path h="6681063" w="5308242">
                <a:moveTo>
                  <a:pt x="0" y="0"/>
                </a:moveTo>
                <a:lnTo>
                  <a:pt x="5308242" y="0"/>
                </a:lnTo>
                <a:lnTo>
                  <a:pt x="5308242" y="6681062"/>
                </a:lnTo>
                <a:lnTo>
                  <a:pt x="0" y="66810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8774485" y="3252058"/>
            <a:ext cx="7499808" cy="4901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89"/>
              </a:lnSpc>
            </a:pPr>
            <a:r>
              <a:rPr lang="en-US" sz="2530" spc="-37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Д</a:t>
            </a:r>
            <a:r>
              <a:rPr lang="en-US" sz="2530" spc="-37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ля секции .main-section:</a:t>
            </a:r>
          </a:p>
          <a:p>
            <a:pPr algn="l" marL="546299" indent="-273150" lvl="1">
              <a:lnSpc>
                <a:spcPts val="3289"/>
              </a:lnSpc>
              <a:buFont typeface="Arial"/>
              <a:buChar char="•"/>
            </a:pPr>
            <a:r>
              <a:rPr lang="en-US" sz="2530" spc="-37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выравнивание</a:t>
            </a:r>
            <a:r>
              <a:rPr lang="en-US" sz="2530" spc="-37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 текста по центру.</a:t>
            </a:r>
          </a:p>
          <a:p>
            <a:pPr algn="l" marL="546299" indent="-273150" lvl="1">
              <a:lnSpc>
                <a:spcPts val="3289"/>
              </a:lnSpc>
              <a:buFont typeface="Arial"/>
              <a:buChar char="•"/>
            </a:pPr>
            <a:r>
              <a:rPr lang="en-US" sz="2530" spc="-37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отступы внутри секции, 60px сверху и снизу, 20px по бокам.</a:t>
            </a:r>
          </a:p>
          <a:p>
            <a:pPr algn="l" marL="546299" indent="-273150" lvl="1">
              <a:lnSpc>
                <a:spcPts val="3289"/>
              </a:lnSpc>
              <a:buFont typeface="Arial"/>
              <a:buChar char="•"/>
            </a:pPr>
            <a:r>
              <a:rPr lang="en-US" sz="2530" spc="-37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отступ снизу для разделения с другими секциями.</a:t>
            </a:r>
          </a:p>
          <a:p>
            <a:pPr algn="l">
              <a:lnSpc>
                <a:spcPts val="3289"/>
              </a:lnSpc>
            </a:pPr>
          </a:p>
          <a:p>
            <a:pPr algn="l">
              <a:lnSpc>
                <a:spcPts val="3289"/>
              </a:lnSpc>
            </a:pPr>
            <a:r>
              <a:rPr lang="en-US" sz="2530" spc="-37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Для заголовка</a:t>
            </a:r>
            <a:r>
              <a:rPr lang="en-US" sz="2530" spc="-37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 </a:t>
            </a:r>
            <a:r>
              <a:rPr lang="en-US" sz="2530" spc="-37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в</a:t>
            </a:r>
            <a:r>
              <a:rPr lang="en-US" sz="2530" spc="-37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 </a:t>
            </a:r>
            <a:r>
              <a:rPr lang="en-US" sz="2530" spc="-37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секци</a:t>
            </a:r>
            <a:r>
              <a:rPr lang="en-US" sz="2530" spc="-37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и </a:t>
            </a:r>
            <a:r>
              <a:rPr lang="en-US" sz="2530" spc="-37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(.ma</a:t>
            </a:r>
            <a:r>
              <a:rPr lang="en-US" sz="2530" spc="-37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i</a:t>
            </a:r>
            <a:r>
              <a:rPr lang="en-US" sz="2530" spc="-37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n-s</a:t>
            </a:r>
            <a:r>
              <a:rPr lang="en-US" sz="2530" spc="-37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ection</a:t>
            </a:r>
            <a:r>
              <a:rPr lang="en-US" sz="2530" spc="-37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 h2)</a:t>
            </a:r>
            <a:r>
              <a:rPr lang="en-US" sz="2530" spc="-37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:</a:t>
            </a:r>
          </a:p>
          <a:p>
            <a:pPr algn="l" marL="546299" indent="-273150" lvl="1">
              <a:lnSpc>
                <a:spcPts val="3289"/>
              </a:lnSpc>
              <a:buFont typeface="Arial"/>
              <a:buChar char="•"/>
            </a:pPr>
            <a:r>
              <a:rPr lang="en-US" sz="2530" spc="-37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увеличенный размер шрифта.</a:t>
            </a:r>
          </a:p>
          <a:p>
            <a:pPr algn="l">
              <a:lnSpc>
                <a:spcPts val="3289"/>
              </a:lnSpc>
            </a:pPr>
          </a:p>
          <a:p>
            <a:pPr algn="l">
              <a:lnSpc>
                <a:spcPts val="3289"/>
              </a:lnSpc>
            </a:pPr>
            <a:r>
              <a:rPr lang="en-US" sz="2530" spc="-37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Для абзаца в секции (.main-s</a:t>
            </a:r>
            <a:r>
              <a:rPr lang="en-US" sz="2530" spc="-37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e</a:t>
            </a:r>
            <a:r>
              <a:rPr lang="en-US" sz="2530" spc="-37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c</a:t>
            </a:r>
            <a:r>
              <a:rPr lang="en-US" sz="2530" spc="-37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ti</a:t>
            </a:r>
            <a:r>
              <a:rPr lang="en-US" sz="2530" spc="-37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o</a:t>
            </a:r>
            <a:r>
              <a:rPr lang="en-US" sz="2530" spc="-37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n</a:t>
            </a:r>
            <a:r>
              <a:rPr lang="en-US" sz="2530" spc="-37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 p)</a:t>
            </a:r>
            <a:r>
              <a:rPr lang="en-US" sz="2530" spc="-37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:</a:t>
            </a:r>
          </a:p>
          <a:p>
            <a:pPr algn="l" marL="546299" indent="-273150" lvl="1">
              <a:lnSpc>
                <a:spcPts val="3289"/>
              </a:lnSpc>
              <a:buFont typeface="Arial"/>
              <a:buChar char="•"/>
            </a:pPr>
            <a:r>
              <a:rPr lang="en-US" sz="2530" spc="-37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fo</a:t>
            </a:r>
            <a:r>
              <a:rPr lang="en-US" sz="2530" spc="-37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nt</a:t>
            </a:r>
            <a:r>
              <a:rPr lang="en-US" sz="2530" spc="-37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-siz</a:t>
            </a:r>
            <a:r>
              <a:rPr lang="en-US" sz="2530" spc="-37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e</a:t>
            </a:r>
            <a:r>
              <a:rPr lang="en-US" sz="2530" spc="-37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: 1.2</a:t>
            </a:r>
            <a:r>
              <a:rPr lang="en-US" sz="2530" spc="-37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r</a:t>
            </a:r>
            <a:r>
              <a:rPr lang="en-US" sz="2530" spc="-37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em;</a:t>
            </a:r>
            <a:r>
              <a:rPr lang="en-US" sz="2530" spc="-37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 </a:t>
            </a:r>
            <a:r>
              <a:rPr lang="en-US" sz="2530" spc="-37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— размер шрифта.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73008" y="923925"/>
            <a:ext cx="10286604" cy="8397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15"/>
              </a:lnSpc>
            </a:pPr>
            <a:r>
              <a:rPr lang="en-US" sz="5832" b="true">
                <a:solidFill>
                  <a:srgbClr val="1A1B18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Секция</a:t>
            </a:r>
            <a:r>
              <a:rPr lang="en-US" sz="5832" b="true">
                <a:solidFill>
                  <a:srgbClr val="1A1B18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 "Главная страница"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BE7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16518092" y="8671463"/>
            <a:ext cx="955485" cy="218188"/>
            <a:chOff x="0" y="0"/>
            <a:chExt cx="1273980" cy="290918"/>
          </a:xfrm>
        </p:grpSpPr>
        <p:grpSp>
          <p:nvGrpSpPr>
            <p:cNvPr name="Group 3" id="3"/>
            <p:cNvGrpSpPr>
              <a:grpSpLocks noChangeAspect="true"/>
            </p:cNvGrpSpPr>
            <p:nvPr/>
          </p:nvGrpSpPr>
          <p:grpSpPr>
            <a:xfrm rot="0">
              <a:off x="983062" y="0"/>
              <a:ext cx="290918" cy="290918"/>
              <a:chOff x="0" y="0"/>
              <a:chExt cx="1708150" cy="170815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1708150" cy="1708150"/>
              </a:xfrm>
              <a:custGeom>
                <a:avLst/>
                <a:gdLst/>
                <a:ahLst/>
                <a:cxnLst/>
                <a:rect r="r" b="b" t="t" l="l"/>
                <a:pathLst>
                  <a:path h="1708150" w="1708150">
                    <a:moveTo>
                      <a:pt x="853440" y="1708150"/>
                    </a:moveTo>
                    <a:cubicBezTo>
                      <a:pt x="383540" y="1708150"/>
                      <a:pt x="0" y="1324610"/>
                      <a:pt x="0" y="853440"/>
                    </a:cubicBezTo>
                    <a:cubicBezTo>
                      <a:pt x="0" y="383540"/>
                      <a:pt x="383540" y="0"/>
                      <a:pt x="853440" y="0"/>
                    </a:cubicBezTo>
                    <a:cubicBezTo>
                      <a:pt x="1324610" y="0"/>
                      <a:pt x="1706880" y="383540"/>
                      <a:pt x="1706880" y="853440"/>
                    </a:cubicBezTo>
                    <a:cubicBezTo>
                      <a:pt x="1708150" y="1324610"/>
                      <a:pt x="1324610" y="1708150"/>
                      <a:pt x="853440" y="1708150"/>
                    </a:cubicBezTo>
                    <a:close/>
                    <a:moveTo>
                      <a:pt x="853440" y="469900"/>
                    </a:moveTo>
                    <a:cubicBezTo>
                      <a:pt x="642620" y="469900"/>
                      <a:pt x="469900" y="642620"/>
                      <a:pt x="469900" y="853440"/>
                    </a:cubicBezTo>
                    <a:cubicBezTo>
                      <a:pt x="469900" y="1064260"/>
                      <a:pt x="642620" y="1236980"/>
                      <a:pt x="853440" y="1236980"/>
                    </a:cubicBezTo>
                    <a:cubicBezTo>
                      <a:pt x="1064260" y="1236980"/>
                      <a:pt x="1236980" y="1064260"/>
                      <a:pt x="1236980" y="853440"/>
                    </a:cubicBezTo>
                    <a:cubicBezTo>
                      <a:pt x="1236980" y="642620"/>
                      <a:pt x="1065530" y="469900"/>
                      <a:pt x="853440" y="469900"/>
                    </a:cubicBezTo>
                    <a:close/>
                  </a:path>
                </a:pathLst>
              </a:custGeom>
              <a:solidFill>
                <a:srgbClr val="1A1B18"/>
              </a:solidFill>
            </p:spPr>
          </p:sp>
        </p:grpSp>
        <p:grpSp>
          <p:nvGrpSpPr>
            <p:cNvPr name="Group 5" id="5"/>
            <p:cNvGrpSpPr>
              <a:grpSpLocks noChangeAspect="true"/>
            </p:cNvGrpSpPr>
            <p:nvPr/>
          </p:nvGrpSpPr>
          <p:grpSpPr>
            <a:xfrm rot="0">
              <a:off x="489944" y="0"/>
              <a:ext cx="290918" cy="290918"/>
              <a:chOff x="0" y="0"/>
              <a:chExt cx="1708150" cy="170815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1708150" cy="1708150"/>
              </a:xfrm>
              <a:custGeom>
                <a:avLst/>
                <a:gdLst/>
                <a:ahLst/>
                <a:cxnLst/>
                <a:rect r="r" b="b" t="t" l="l"/>
                <a:pathLst>
                  <a:path h="1708150" w="1708150">
                    <a:moveTo>
                      <a:pt x="853440" y="1708150"/>
                    </a:moveTo>
                    <a:cubicBezTo>
                      <a:pt x="383540" y="1708150"/>
                      <a:pt x="0" y="1324610"/>
                      <a:pt x="0" y="853440"/>
                    </a:cubicBezTo>
                    <a:cubicBezTo>
                      <a:pt x="0" y="383540"/>
                      <a:pt x="383540" y="0"/>
                      <a:pt x="853440" y="0"/>
                    </a:cubicBezTo>
                    <a:cubicBezTo>
                      <a:pt x="1324610" y="0"/>
                      <a:pt x="1706880" y="383540"/>
                      <a:pt x="1706880" y="853440"/>
                    </a:cubicBezTo>
                    <a:cubicBezTo>
                      <a:pt x="1708150" y="1324610"/>
                      <a:pt x="1324610" y="1708150"/>
                      <a:pt x="853440" y="1708150"/>
                    </a:cubicBezTo>
                    <a:close/>
                    <a:moveTo>
                      <a:pt x="853440" y="469900"/>
                    </a:moveTo>
                    <a:cubicBezTo>
                      <a:pt x="642620" y="469900"/>
                      <a:pt x="469900" y="642620"/>
                      <a:pt x="469900" y="853440"/>
                    </a:cubicBezTo>
                    <a:cubicBezTo>
                      <a:pt x="469900" y="1064260"/>
                      <a:pt x="642620" y="1236980"/>
                      <a:pt x="853440" y="1236980"/>
                    </a:cubicBezTo>
                    <a:cubicBezTo>
                      <a:pt x="1064260" y="1236980"/>
                      <a:pt x="1236980" y="1064260"/>
                      <a:pt x="1236980" y="853440"/>
                    </a:cubicBezTo>
                    <a:cubicBezTo>
                      <a:pt x="1236980" y="642620"/>
                      <a:pt x="1065530" y="469900"/>
                      <a:pt x="853440" y="469900"/>
                    </a:cubicBezTo>
                    <a:close/>
                  </a:path>
                </a:pathLst>
              </a:custGeom>
              <a:solidFill>
                <a:srgbClr val="1A1B18"/>
              </a:solidFill>
            </p:spPr>
          </p:sp>
        </p:grpSp>
        <p:grpSp>
          <p:nvGrpSpPr>
            <p:cNvPr name="Group 7" id="7"/>
            <p:cNvGrpSpPr/>
            <p:nvPr/>
          </p:nvGrpSpPr>
          <p:grpSpPr>
            <a:xfrm rot="0">
              <a:off x="0" y="1587"/>
              <a:ext cx="287744" cy="287744"/>
              <a:chOff x="0" y="0"/>
              <a:chExt cx="6350000" cy="635000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CDA63C"/>
              </a:solidFill>
            </p:spPr>
          </p:sp>
        </p:grpSp>
      </p:grpSp>
      <p:sp>
        <p:nvSpPr>
          <p:cNvPr name="AutoShape 9" id="9"/>
          <p:cNvSpPr/>
          <p:nvPr/>
        </p:nvSpPr>
        <p:spPr>
          <a:xfrm rot="0">
            <a:off x="1173008" y="2060258"/>
            <a:ext cx="13755910" cy="51687"/>
          </a:xfrm>
          <a:prstGeom prst="rect">
            <a:avLst/>
          </a:prstGeom>
          <a:solidFill>
            <a:srgbClr val="CDA63C"/>
          </a:solidFill>
        </p:spPr>
      </p:sp>
      <p:sp>
        <p:nvSpPr>
          <p:cNvPr name="Freeform 10" id="10"/>
          <p:cNvSpPr/>
          <p:nvPr/>
        </p:nvSpPr>
        <p:spPr>
          <a:xfrm flipH="false" flipV="false" rot="0">
            <a:off x="1173008" y="2550407"/>
            <a:ext cx="7073701" cy="6844990"/>
          </a:xfrm>
          <a:custGeom>
            <a:avLst/>
            <a:gdLst/>
            <a:ahLst/>
            <a:cxnLst/>
            <a:rect r="r" b="b" t="t" l="l"/>
            <a:pathLst>
              <a:path h="6844990" w="7073701">
                <a:moveTo>
                  <a:pt x="0" y="0"/>
                </a:moveTo>
                <a:lnTo>
                  <a:pt x="7073701" y="0"/>
                </a:lnTo>
                <a:lnTo>
                  <a:pt x="7073701" y="6844990"/>
                </a:lnTo>
                <a:lnTo>
                  <a:pt x="0" y="68449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8774485" y="2842483"/>
            <a:ext cx="7499808" cy="5720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89"/>
              </a:lnSpc>
            </a:pPr>
            <a:r>
              <a:rPr lang="en-US" sz="2530" spc="-37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Стили для элементов меню:</a:t>
            </a:r>
          </a:p>
          <a:p>
            <a:pPr algn="l" marL="546299" indent="-273150" lvl="1">
              <a:lnSpc>
                <a:spcPts val="3289"/>
              </a:lnSpc>
              <a:buFont typeface="Arial"/>
              <a:buChar char="•"/>
            </a:pPr>
            <a:r>
              <a:rPr lang="en-US" b="true" sz="2530" spc="-37">
                <a:solidFill>
                  <a:srgbClr val="1A1B18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position: relative</a:t>
            </a:r>
            <a:r>
              <a:rPr lang="en-US" sz="2530" spc="-37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 — позволяе</a:t>
            </a:r>
            <a:r>
              <a:rPr lang="en-US" sz="2530" spc="-37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т добавлять псевдоэлементы и управлять позиционированием.</a:t>
            </a:r>
          </a:p>
          <a:p>
            <a:pPr algn="l" marL="546299" indent="-273150" lvl="1">
              <a:lnSpc>
                <a:spcPts val="3289"/>
              </a:lnSpc>
              <a:buFont typeface="Arial"/>
              <a:buChar char="•"/>
            </a:pPr>
            <a:r>
              <a:rPr lang="en-US" b="true" sz="2530" spc="-37">
                <a:solidFill>
                  <a:srgbClr val="1A1B18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background-size: cover и background-position: center </a:t>
            </a:r>
            <a:r>
              <a:rPr lang="en-US" sz="2530" spc="-37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— заставляют фоновое изображение покрывать элемент и быть центрированным.</a:t>
            </a:r>
          </a:p>
          <a:p>
            <a:pPr algn="l" marL="546299" indent="-273150" lvl="1">
              <a:lnSpc>
                <a:spcPts val="3289"/>
              </a:lnSpc>
              <a:buFont typeface="Arial"/>
              <a:buChar char="•"/>
            </a:pPr>
            <a:r>
              <a:rPr lang="en-US" b="true" sz="2530" spc="-37">
                <a:solidFill>
                  <a:srgbClr val="1A1B18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display: flex и flex-direction: column </a:t>
            </a:r>
            <a:r>
              <a:rPr lang="en-US" sz="2530" spc="-37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— устанавливают вертикальное расположение содержимого.</a:t>
            </a:r>
          </a:p>
          <a:p>
            <a:pPr algn="l" marL="546299" indent="-273150" lvl="1">
              <a:lnSpc>
                <a:spcPts val="3289"/>
              </a:lnSpc>
              <a:buFont typeface="Arial"/>
              <a:buChar char="•"/>
            </a:pPr>
            <a:r>
              <a:rPr lang="en-US" b="true" sz="2530" spc="-37">
                <a:solidFill>
                  <a:srgbClr val="1A1B18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box-shadow</a:t>
            </a:r>
            <a:r>
              <a:rPr lang="en-US" sz="2530" spc="-37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 — добавляет тень для элементов меню.</a:t>
            </a:r>
          </a:p>
          <a:p>
            <a:pPr algn="l" marL="546299" indent="-273150" lvl="1">
              <a:lnSpc>
                <a:spcPts val="3289"/>
              </a:lnSpc>
              <a:buFont typeface="Arial"/>
              <a:buChar char="•"/>
            </a:pPr>
            <a:r>
              <a:rPr lang="en-US" b="true" sz="2530" spc="-37">
                <a:solidFill>
                  <a:srgbClr val="1A1B18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text-align: center </a:t>
            </a:r>
            <a:r>
              <a:rPr lang="en-US" sz="2530" spc="-37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— выравнивает текст по центру.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73008" y="923925"/>
            <a:ext cx="10286604" cy="8397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15"/>
              </a:lnSpc>
            </a:pPr>
            <a:r>
              <a:rPr lang="en-US" sz="5832" b="true">
                <a:solidFill>
                  <a:srgbClr val="1A1B18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Секция</a:t>
            </a:r>
            <a:r>
              <a:rPr lang="en-US" sz="5832" b="true">
                <a:solidFill>
                  <a:srgbClr val="1A1B18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 "Меню"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BE7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101902" y="8932096"/>
            <a:ext cx="955485" cy="218188"/>
            <a:chOff x="0" y="0"/>
            <a:chExt cx="1273980" cy="290918"/>
          </a:xfrm>
        </p:grpSpPr>
        <p:grpSp>
          <p:nvGrpSpPr>
            <p:cNvPr name="Group 3" id="3"/>
            <p:cNvGrpSpPr>
              <a:grpSpLocks noChangeAspect="true"/>
            </p:cNvGrpSpPr>
            <p:nvPr/>
          </p:nvGrpSpPr>
          <p:grpSpPr>
            <a:xfrm rot="0">
              <a:off x="983062" y="0"/>
              <a:ext cx="290918" cy="290918"/>
              <a:chOff x="0" y="0"/>
              <a:chExt cx="1708150" cy="170815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1708150" cy="1708150"/>
              </a:xfrm>
              <a:custGeom>
                <a:avLst/>
                <a:gdLst/>
                <a:ahLst/>
                <a:cxnLst/>
                <a:rect r="r" b="b" t="t" l="l"/>
                <a:pathLst>
                  <a:path h="1708150" w="1708150">
                    <a:moveTo>
                      <a:pt x="853440" y="1708150"/>
                    </a:moveTo>
                    <a:cubicBezTo>
                      <a:pt x="383540" y="1708150"/>
                      <a:pt x="0" y="1324610"/>
                      <a:pt x="0" y="853440"/>
                    </a:cubicBezTo>
                    <a:cubicBezTo>
                      <a:pt x="0" y="383540"/>
                      <a:pt x="383540" y="0"/>
                      <a:pt x="853440" y="0"/>
                    </a:cubicBezTo>
                    <a:cubicBezTo>
                      <a:pt x="1324610" y="0"/>
                      <a:pt x="1706880" y="383540"/>
                      <a:pt x="1706880" y="853440"/>
                    </a:cubicBezTo>
                    <a:cubicBezTo>
                      <a:pt x="1708150" y="1324610"/>
                      <a:pt x="1324610" y="1708150"/>
                      <a:pt x="853440" y="1708150"/>
                    </a:cubicBezTo>
                    <a:close/>
                    <a:moveTo>
                      <a:pt x="853440" y="469900"/>
                    </a:moveTo>
                    <a:cubicBezTo>
                      <a:pt x="642620" y="469900"/>
                      <a:pt x="469900" y="642620"/>
                      <a:pt x="469900" y="853440"/>
                    </a:cubicBezTo>
                    <a:cubicBezTo>
                      <a:pt x="469900" y="1064260"/>
                      <a:pt x="642620" y="1236980"/>
                      <a:pt x="853440" y="1236980"/>
                    </a:cubicBezTo>
                    <a:cubicBezTo>
                      <a:pt x="1064260" y="1236980"/>
                      <a:pt x="1236980" y="1064260"/>
                      <a:pt x="1236980" y="853440"/>
                    </a:cubicBezTo>
                    <a:cubicBezTo>
                      <a:pt x="1236980" y="642620"/>
                      <a:pt x="1065530" y="469900"/>
                      <a:pt x="853440" y="469900"/>
                    </a:cubicBezTo>
                    <a:close/>
                  </a:path>
                </a:pathLst>
              </a:custGeom>
              <a:solidFill>
                <a:srgbClr val="1A1B18"/>
              </a:solidFill>
            </p:spPr>
          </p:sp>
        </p:grpSp>
        <p:grpSp>
          <p:nvGrpSpPr>
            <p:cNvPr name="Group 5" id="5"/>
            <p:cNvGrpSpPr>
              <a:grpSpLocks noChangeAspect="true"/>
            </p:cNvGrpSpPr>
            <p:nvPr/>
          </p:nvGrpSpPr>
          <p:grpSpPr>
            <a:xfrm rot="0">
              <a:off x="489944" y="0"/>
              <a:ext cx="290918" cy="290918"/>
              <a:chOff x="0" y="0"/>
              <a:chExt cx="1708150" cy="170815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1708150" cy="1708150"/>
              </a:xfrm>
              <a:custGeom>
                <a:avLst/>
                <a:gdLst/>
                <a:ahLst/>
                <a:cxnLst/>
                <a:rect r="r" b="b" t="t" l="l"/>
                <a:pathLst>
                  <a:path h="1708150" w="1708150">
                    <a:moveTo>
                      <a:pt x="853440" y="1708150"/>
                    </a:moveTo>
                    <a:cubicBezTo>
                      <a:pt x="383540" y="1708150"/>
                      <a:pt x="0" y="1324610"/>
                      <a:pt x="0" y="853440"/>
                    </a:cubicBezTo>
                    <a:cubicBezTo>
                      <a:pt x="0" y="383540"/>
                      <a:pt x="383540" y="0"/>
                      <a:pt x="853440" y="0"/>
                    </a:cubicBezTo>
                    <a:cubicBezTo>
                      <a:pt x="1324610" y="0"/>
                      <a:pt x="1706880" y="383540"/>
                      <a:pt x="1706880" y="853440"/>
                    </a:cubicBezTo>
                    <a:cubicBezTo>
                      <a:pt x="1708150" y="1324610"/>
                      <a:pt x="1324610" y="1708150"/>
                      <a:pt x="853440" y="1708150"/>
                    </a:cubicBezTo>
                    <a:close/>
                    <a:moveTo>
                      <a:pt x="853440" y="469900"/>
                    </a:moveTo>
                    <a:cubicBezTo>
                      <a:pt x="642620" y="469900"/>
                      <a:pt x="469900" y="642620"/>
                      <a:pt x="469900" y="853440"/>
                    </a:cubicBezTo>
                    <a:cubicBezTo>
                      <a:pt x="469900" y="1064260"/>
                      <a:pt x="642620" y="1236980"/>
                      <a:pt x="853440" y="1236980"/>
                    </a:cubicBezTo>
                    <a:cubicBezTo>
                      <a:pt x="1064260" y="1236980"/>
                      <a:pt x="1236980" y="1064260"/>
                      <a:pt x="1236980" y="853440"/>
                    </a:cubicBezTo>
                    <a:cubicBezTo>
                      <a:pt x="1236980" y="642620"/>
                      <a:pt x="1065530" y="469900"/>
                      <a:pt x="853440" y="469900"/>
                    </a:cubicBezTo>
                    <a:close/>
                  </a:path>
                </a:pathLst>
              </a:custGeom>
              <a:solidFill>
                <a:srgbClr val="1A1B18"/>
              </a:solidFill>
            </p:spPr>
          </p:sp>
        </p:grpSp>
        <p:grpSp>
          <p:nvGrpSpPr>
            <p:cNvPr name="Group 7" id="7"/>
            <p:cNvGrpSpPr/>
            <p:nvPr/>
          </p:nvGrpSpPr>
          <p:grpSpPr>
            <a:xfrm rot="0">
              <a:off x="0" y="1587"/>
              <a:ext cx="287744" cy="287744"/>
              <a:chOff x="0" y="0"/>
              <a:chExt cx="6350000" cy="635000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CDA63C"/>
              </a:solidFill>
            </p:spPr>
          </p:sp>
        </p:grpSp>
      </p:grpSp>
      <p:sp>
        <p:nvSpPr>
          <p:cNvPr name="AutoShape 9" id="9"/>
          <p:cNvSpPr/>
          <p:nvPr/>
        </p:nvSpPr>
        <p:spPr>
          <a:xfrm rot="-5400000">
            <a:off x="-2844622" y="5377609"/>
            <a:ext cx="8210344" cy="72303"/>
          </a:xfrm>
          <a:prstGeom prst="rect">
            <a:avLst/>
          </a:prstGeom>
          <a:solidFill>
            <a:srgbClr val="CDA63C"/>
          </a:solidFill>
        </p:spPr>
      </p:sp>
      <p:sp>
        <p:nvSpPr>
          <p:cNvPr name="Freeform 10" id="10"/>
          <p:cNvSpPr/>
          <p:nvPr/>
        </p:nvSpPr>
        <p:spPr>
          <a:xfrm flipH="false" flipV="false" rot="0">
            <a:off x="1940798" y="1844591"/>
            <a:ext cx="12879805" cy="4608072"/>
          </a:xfrm>
          <a:custGeom>
            <a:avLst/>
            <a:gdLst/>
            <a:ahLst/>
            <a:cxnLst/>
            <a:rect r="r" b="b" t="t" l="l"/>
            <a:pathLst>
              <a:path h="4608072" w="12879805">
                <a:moveTo>
                  <a:pt x="0" y="0"/>
                </a:moveTo>
                <a:lnTo>
                  <a:pt x="12879806" y="0"/>
                </a:lnTo>
                <a:lnTo>
                  <a:pt x="12879806" y="4608072"/>
                </a:lnTo>
                <a:lnTo>
                  <a:pt x="0" y="46080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940798" y="7815022"/>
            <a:ext cx="15038253" cy="10427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78"/>
              </a:lnSpc>
            </a:pPr>
            <a:r>
              <a:rPr lang="en-US" sz="3291" spc="-49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Этот псевдоэлемент добавляет темное затемнение на фон элементов меню с помощью линейного градиента.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BE7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16518092" y="8671463"/>
            <a:ext cx="955485" cy="218188"/>
            <a:chOff x="0" y="0"/>
            <a:chExt cx="1273980" cy="290918"/>
          </a:xfrm>
        </p:grpSpPr>
        <p:grpSp>
          <p:nvGrpSpPr>
            <p:cNvPr name="Group 3" id="3"/>
            <p:cNvGrpSpPr>
              <a:grpSpLocks noChangeAspect="true"/>
            </p:cNvGrpSpPr>
            <p:nvPr/>
          </p:nvGrpSpPr>
          <p:grpSpPr>
            <a:xfrm rot="0">
              <a:off x="983062" y="0"/>
              <a:ext cx="290918" cy="290918"/>
              <a:chOff x="0" y="0"/>
              <a:chExt cx="1708150" cy="170815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1708150" cy="1708150"/>
              </a:xfrm>
              <a:custGeom>
                <a:avLst/>
                <a:gdLst/>
                <a:ahLst/>
                <a:cxnLst/>
                <a:rect r="r" b="b" t="t" l="l"/>
                <a:pathLst>
                  <a:path h="1708150" w="1708150">
                    <a:moveTo>
                      <a:pt x="853440" y="1708150"/>
                    </a:moveTo>
                    <a:cubicBezTo>
                      <a:pt x="383540" y="1708150"/>
                      <a:pt x="0" y="1324610"/>
                      <a:pt x="0" y="853440"/>
                    </a:cubicBezTo>
                    <a:cubicBezTo>
                      <a:pt x="0" y="383540"/>
                      <a:pt x="383540" y="0"/>
                      <a:pt x="853440" y="0"/>
                    </a:cubicBezTo>
                    <a:cubicBezTo>
                      <a:pt x="1324610" y="0"/>
                      <a:pt x="1706880" y="383540"/>
                      <a:pt x="1706880" y="853440"/>
                    </a:cubicBezTo>
                    <a:cubicBezTo>
                      <a:pt x="1708150" y="1324610"/>
                      <a:pt x="1324610" y="1708150"/>
                      <a:pt x="853440" y="1708150"/>
                    </a:cubicBezTo>
                    <a:close/>
                    <a:moveTo>
                      <a:pt x="853440" y="469900"/>
                    </a:moveTo>
                    <a:cubicBezTo>
                      <a:pt x="642620" y="469900"/>
                      <a:pt x="469900" y="642620"/>
                      <a:pt x="469900" y="853440"/>
                    </a:cubicBezTo>
                    <a:cubicBezTo>
                      <a:pt x="469900" y="1064260"/>
                      <a:pt x="642620" y="1236980"/>
                      <a:pt x="853440" y="1236980"/>
                    </a:cubicBezTo>
                    <a:cubicBezTo>
                      <a:pt x="1064260" y="1236980"/>
                      <a:pt x="1236980" y="1064260"/>
                      <a:pt x="1236980" y="853440"/>
                    </a:cubicBezTo>
                    <a:cubicBezTo>
                      <a:pt x="1236980" y="642620"/>
                      <a:pt x="1065530" y="469900"/>
                      <a:pt x="853440" y="469900"/>
                    </a:cubicBezTo>
                    <a:close/>
                  </a:path>
                </a:pathLst>
              </a:custGeom>
              <a:solidFill>
                <a:srgbClr val="1A1B18"/>
              </a:solidFill>
            </p:spPr>
          </p:sp>
        </p:grpSp>
        <p:grpSp>
          <p:nvGrpSpPr>
            <p:cNvPr name="Group 5" id="5"/>
            <p:cNvGrpSpPr>
              <a:grpSpLocks noChangeAspect="true"/>
            </p:cNvGrpSpPr>
            <p:nvPr/>
          </p:nvGrpSpPr>
          <p:grpSpPr>
            <a:xfrm rot="0">
              <a:off x="489944" y="0"/>
              <a:ext cx="290918" cy="290918"/>
              <a:chOff x="0" y="0"/>
              <a:chExt cx="1708150" cy="170815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1708150" cy="1708150"/>
              </a:xfrm>
              <a:custGeom>
                <a:avLst/>
                <a:gdLst/>
                <a:ahLst/>
                <a:cxnLst/>
                <a:rect r="r" b="b" t="t" l="l"/>
                <a:pathLst>
                  <a:path h="1708150" w="1708150">
                    <a:moveTo>
                      <a:pt x="853440" y="1708150"/>
                    </a:moveTo>
                    <a:cubicBezTo>
                      <a:pt x="383540" y="1708150"/>
                      <a:pt x="0" y="1324610"/>
                      <a:pt x="0" y="853440"/>
                    </a:cubicBezTo>
                    <a:cubicBezTo>
                      <a:pt x="0" y="383540"/>
                      <a:pt x="383540" y="0"/>
                      <a:pt x="853440" y="0"/>
                    </a:cubicBezTo>
                    <a:cubicBezTo>
                      <a:pt x="1324610" y="0"/>
                      <a:pt x="1706880" y="383540"/>
                      <a:pt x="1706880" y="853440"/>
                    </a:cubicBezTo>
                    <a:cubicBezTo>
                      <a:pt x="1708150" y="1324610"/>
                      <a:pt x="1324610" y="1708150"/>
                      <a:pt x="853440" y="1708150"/>
                    </a:cubicBezTo>
                    <a:close/>
                    <a:moveTo>
                      <a:pt x="853440" y="469900"/>
                    </a:moveTo>
                    <a:cubicBezTo>
                      <a:pt x="642620" y="469900"/>
                      <a:pt x="469900" y="642620"/>
                      <a:pt x="469900" y="853440"/>
                    </a:cubicBezTo>
                    <a:cubicBezTo>
                      <a:pt x="469900" y="1064260"/>
                      <a:pt x="642620" y="1236980"/>
                      <a:pt x="853440" y="1236980"/>
                    </a:cubicBezTo>
                    <a:cubicBezTo>
                      <a:pt x="1064260" y="1236980"/>
                      <a:pt x="1236980" y="1064260"/>
                      <a:pt x="1236980" y="853440"/>
                    </a:cubicBezTo>
                    <a:cubicBezTo>
                      <a:pt x="1236980" y="642620"/>
                      <a:pt x="1065530" y="469900"/>
                      <a:pt x="853440" y="469900"/>
                    </a:cubicBezTo>
                    <a:close/>
                  </a:path>
                </a:pathLst>
              </a:custGeom>
              <a:solidFill>
                <a:srgbClr val="1A1B18"/>
              </a:solidFill>
            </p:spPr>
          </p:sp>
        </p:grpSp>
        <p:grpSp>
          <p:nvGrpSpPr>
            <p:cNvPr name="Group 7" id="7"/>
            <p:cNvGrpSpPr/>
            <p:nvPr/>
          </p:nvGrpSpPr>
          <p:grpSpPr>
            <a:xfrm rot="0">
              <a:off x="0" y="1587"/>
              <a:ext cx="287744" cy="287744"/>
              <a:chOff x="0" y="0"/>
              <a:chExt cx="6350000" cy="635000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CDA63C"/>
              </a:solidFill>
            </p:spPr>
          </p:sp>
        </p:grpSp>
      </p:grpSp>
      <p:sp>
        <p:nvSpPr>
          <p:cNvPr name="AutoShape 9" id="9"/>
          <p:cNvSpPr/>
          <p:nvPr/>
        </p:nvSpPr>
        <p:spPr>
          <a:xfrm rot="0">
            <a:off x="1173008" y="2060258"/>
            <a:ext cx="13755910" cy="51687"/>
          </a:xfrm>
          <a:prstGeom prst="rect">
            <a:avLst/>
          </a:prstGeom>
          <a:solidFill>
            <a:srgbClr val="CDA63C"/>
          </a:solidFill>
        </p:spPr>
      </p:sp>
      <p:sp>
        <p:nvSpPr>
          <p:cNvPr name="Freeform 10" id="10"/>
          <p:cNvSpPr/>
          <p:nvPr/>
        </p:nvSpPr>
        <p:spPr>
          <a:xfrm flipH="false" flipV="false" rot="0">
            <a:off x="1173008" y="2378646"/>
            <a:ext cx="5993756" cy="6997636"/>
          </a:xfrm>
          <a:custGeom>
            <a:avLst/>
            <a:gdLst/>
            <a:ahLst/>
            <a:cxnLst/>
            <a:rect r="r" b="b" t="t" l="l"/>
            <a:pathLst>
              <a:path h="6997636" w="5993756">
                <a:moveTo>
                  <a:pt x="0" y="0"/>
                </a:moveTo>
                <a:lnTo>
                  <a:pt x="5993756" y="0"/>
                </a:lnTo>
                <a:lnTo>
                  <a:pt x="5993756" y="6997636"/>
                </a:lnTo>
                <a:lnTo>
                  <a:pt x="0" y="69976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8279714" y="3550943"/>
            <a:ext cx="7478586" cy="47826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7"/>
              </a:lnSpc>
            </a:pPr>
            <a:r>
              <a:rPr lang="en-US" sz="3659" spc="-54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Стили для секции "О ресторане":</a:t>
            </a:r>
          </a:p>
          <a:p>
            <a:pPr algn="l" marL="790113" indent="-395057" lvl="1">
              <a:lnSpc>
                <a:spcPts val="4757"/>
              </a:lnSpc>
              <a:buFont typeface="Arial"/>
              <a:buChar char="•"/>
            </a:pPr>
            <a:r>
              <a:rPr lang="en-US" b="true" sz="3659" spc="-54">
                <a:solidFill>
                  <a:srgbClr val="1A1B18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background-color: #ffffff</a:t>
            </a:r>
            <a:r>
              <a:rPr lang="en-US" sz="3659" spc="-54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 — белый фон.</a:t>
            </a:r>
          </a:p>
          <a:p>
            <a:pPr algn="l" marL="790113" indent="-395057" lvl="1">
              <a:lnSpc>
                <a:spcPts val="4757"/>
              </a:lnSpc>
              <a:buFont typeface="Arial"/>
              <a:buChar char="•"/>
            </a:pPr>
            <a:r>
              <a:rPr lang="en-US" b="true" sz="3659" spc="-54">
                <a:solidFill>
                  <a:srgbClr val="1A1B18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padding: 60px 20px </a:t>
            </a:r>
            <a:r>
              <a:rPr lang="en-US" sz="3659" spc="-54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— отступы сверху/снизу и по бокам.</a:t>
            </a:r>
          </a:p>
          <a:p>
            <a:pPr algn="l" marL="790113" indent="-395057" lvl="1">
              <a:lnSpc>
                <a:spcPts val="4757"/>
              </a:lnSpc>
              <a:buFont typeface="Arial"/>
              <a:buChar char="•"/>
            </a:pPr>
            <a:r>
              <a:rPr lang="en-US" b="true" sz="3659" spc="-54">
                <a:solidFill>
                  <a:srgbClr val="1A1B18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text-align: center</a:t>
            </a:r>
            <a:r>
              <a:rPr lang="en-US" sz="3659" spc="-54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 — выравнивание текста по центру.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73008" y="923925"/>
            <a:ext cx="10286604" cy="8397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15"/>
              </a:lnSpc>
            </a:pPr>
            <a:r>
              <a:rPr lang="en-US" sz="5832" b="true">
                <a:solidFill>
                  <a:srgbClr val="1A1B18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Секция</a:t>
            </a:r>
            <a:r>
              <a:rPr lang="en-US" sz="5832" b="true">
                <a:solidFill>
                  <a:srgbClr val="1A1B18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 "О ресторане"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BE7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16518092" y="8671463"/>
            <a:ext cx="955485" cy="218188"/>
            <a:chOff x="0" y="0"/>
            <a:chExt cx="1273980" cy="290918"/>
          </a:xfrm>
        </p:grpSpPr>
        <p:grpSp>
          <p:nvGrpSpPr>
            <p:cNvPr name="Group 3" id="3"/>
            <p:cNvGrpSpPr>
              <a:grpSpLocks noChangeAspect="true"/>
            </p:cNvGrpSpPr>
            <p:nvPr/>
          </p:nvGrpSpPr>
          <p:grpSpPr>
            <a:xfrm rot="0">
              <a:off x="983062" y="0"/>
              <a:ext cx="290918" cy="290918"/>
              <a:chOff x="0" y="0"/>
              <a:chExt cx="1708150" cy="170815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1708150" cy="1708150"/>
              </a:xfrm>
              <a:custGeom>
                <a:avLst/>
                <a:gdLst/>
                <a:ahLst/>
                <a:cxnLst/>
                <a:rect r="r" b="b" t="t" l="l"/>
                <a:pathLst>
                  <a:path h="1708150" w="1708150">
                    <a:moveTo>
                      <a:pt x="853440" y="1708150"/>
                    </a:moveTo>
                    <a:cubicBezTo>
                      <a:pt x="383540" y="1708150"/>
                      <a:pt x="0" y="1324610"/>
                      <a:pt x="0" y="853440"/>
                    </a:cubicBezTo>
                    <a:cubicBezTo>
                      <a:pt x="0" y="383540"/>
                      <a:pt x="383540" y="0"/>
                      <a:pt x="853440" y="0"/>
                    </a:cubicBezTo>
                    <a:cubicBezTo>
                      <a:pt x="1324610" y="0"/>
                      <a:pt x="1706880" y="383540"/>
                      <a:pt x="1706880" y="853440"/>
                    </a:cubicBezTo>
                    <a:cubicBezTo>
                      <a:pt x="1708150" y="1324610"/>
                      <a:pt x="1324610" y="1708150"/>
                      <a:pt x="853440" y="1708150"/>
                    </a:cubicBezTo>
                    <a:close/>
                    <a:moveTo>
                      <a:pt x="853440" y="469900"/>
                    </a:moveTo>
                    <a:cubicBezTo>
                      <a:pt x="642620" y="469900"/>
                      <a:pt x="469900" y="642620"/>
                      <a:pt x="469900" y="853440"/>
                    </a:cubicBezTo>
                    <a:cubicBezTo>
                      <a:pt x="469900" y="1064260"/>
                      <a:pt x="642620" y="1236980"/>
                      <a:pt x="853440" y="1236980"/>
                    </a:cubicBezTo>
                    <a:cubicBezTo>
                      <a:pt x="1064260" y="1236980"/>
                      <a:pt x="1236980" y="1064260"/>
                      <a:pt x="1236980" y="853440"/>
                    </a:cubicBezTo>
                    <a:cubicBezTo>
                      <a:pt x="1236980" y="642620"/>
                      <a:pt x="1065530" y="469900"/>
                      <a:pt x="853440" y="469900"/>
                    </a:cubicBezTo>
                    <a:close/>
                  </a:path>
                </a:pathLst>
              </a:custGeom>
              <a:solidFill>
                <a:srgbClr val="1A1B18"/>
              </a:solidFill>
            </p:spPr>
          </p:sp>
        </p:grpSp>
        <p:grpSp>
          <p:nvGrpSpPr>
            <p:cNvPr name="Group 5" id="5"/>
            <p:cNvGrpSpPr>
              <a:grpSpLocks noChangeAspect="true"/>
            </p:cNvGrpSpPr>
            <p:nvPr/>
          </p:nvGrpSpPr>
          <p:grpSpPr>
            <a:xfrm rot="0">
              <a:off x="489944" y="0"/>
              <a:ext cx="290918" cy="290918"/>
              <a:chOff x="0" y="0"/>
              <a:chExt cx="1708150" cy="170815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1708150" cy="1708150"/>
              </a:xfrm>
              <a:custGeom>
                <a:avLst/>
                <a:gdLst/>
                <a:ahLst/>
                <a:cxnLst/>
                <a:rect r="r" b="b" t="t" l="l"/>
                <a:pathLst>
                  <a:path h="1708150" w="1708150">
                    <a:moveTo>
                      <a:pt x="853440" y="1708150"/>
                    </a:moveTo>
                    <a:cubicBezTo>
                      <a:pt x="383540" y="1708150"/>
                      <a:pt x="0" y="1324610"/>
                      <a:pt x="0" y="853440"/>
                    </a:cubicBezTo>
                    <a:cubicBezTo>
                      <a:pt x="0" y="383540"/>
                      <a:pt x="383540" y="0"/>
                      <a:pt x="853440" y="0"/>
                    </a:cubicBezTo>
                    <a:cubicBezTo>
                      <a:pt x="1324610" y="0"/>
                      <a:pt x="1706880" y="383540"/>
                      <a:pt x="1706880" y="853440"/>
                    </a:cubicBezTo>
                    <a:cubicBezTo>
                      <a:pt x="1708150" y="1324610"/>
                      <a:pt x="1324610" y="1708150"/>
                      <a:pt x="853440" y="1708150"/>
                    </a:cubicBezTo>
                    <a:close/>
                    <a:moveTo>
                      <a:pt x="853440" y="469900"/>
                    </a:moveTo>
                    <a:cubicBezTo>
                      <a:pt x="642620" y="469900"/>
                      <a:pt x="469900" y="642620"/>
                      <a:pt x="469900" y="853440"/>
                    </a:cubicBezTo>
                    <a:cubicBezTo>
                      <a:pt x="469900" y="1064260"/>
                      <a:pt x="642620" y="1236980"/>
                      <a:pt x="853440" y="1236980"/>
                    </a:cubicBezTo>
                    <a:cubicBezTo>
                      <a:pt x="1064260" y="1236980"/>
                      <a:pt x="1236980" y="1064260"/>
                      <a:pt x="1236980" y="853440"/>
                    </a:cubicBezTo>
                    <a:cubicBezTo>
                      <a:pt x="1236980" y="642620"/>
                      <a:pt x="1065530" y="469900"/>
                      <a:pt x="853440" y="469900"/>
                    </a:cubicBezTo>
                    <a:close/>
                  </a:path>
                </a:pathLst>
              </a:custGeom>
              <a:solidFill>
                <a:srgbClr val="1A1B18"/>
              </a:solidFill>
            </p:spPr>
          </p:sp>
        </p:grpSp>
        <p:grpSp>
          <p:nvGrpSpPr>
            <p:cNvPr name="Group 7" id="7"/>
            <p:cNvGrpSpPr/>
            <p:nvPr/>
          </p:nvGrpSpPr>
          <p:grpSpPr>
            <a:xfrm rot="0">
              <a:off x="0" y="1587"/>
              <a:ext cx="287744" cy="287744"/>
              <a:chOff x="0" y="0"/>
              <a:chExt cx="6350000" cy="635000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CDA63C"/>
              </a:solidFill>
            </p:spPr>
          </p:sp>
        </p:grpSp>
      </p:grpSp>
      <p:sp>
        <p:nvSpPr>
          <p:cNvPr name="AutoShape 9" id="9"/>
          <p:cNvSpPr/>
          <p:nvPr/>
        </p:nvSpPr>
        <p:spPr>
          <a:xfrm rot="0">
            <a:off x="1173008" y="2060258"/>
            <a:ext cx="13755910" cy="51687"/>
          </a:xfrm>
          <a:prstGeom prst="rect">
            <a:avLst/>
          </a:prstGeom>
          <a:solidFill>
            <a:srgbClr val="CDA63C"/>
          </a:solidFill>
        </p:spPr>
      </p:sp>
      <p:sp>
        <p:nvSpPr>
          <p:cNvPr name="Freeform 10" id="10"/>
          <p:cNvSpPr/>
          <p:nvPr/>
        </p:nvSpPr>
        <p:spPr>
          <a:xfrm flipH="false" flipV="false" rot="0">
            <a:off x="1173008" y="3090463"/>
            <a:ext cx="7178642" cy="5690094"/>
          </a:xfrm>
          <a:custGeom>
            <a:avLst/>
            <a:gdLst/>
            <a:ahLst/>
            <a:cxnLst/>
            <a:rect r="r" b="b" t="t" l="l"/>
            <a:pathLst>
              <a:path h="5690094" w="7178642">
                <a:moveTo>
                  <a:pt x="0" y="0"/>
                </a:moveTo>
                <a:lnTo>
                  <a:pt x="7178643" y="0"/>
                </a:lnTo>
                <a:lnTo>
                  <a:pt x="7178643" y="5690094"/>
                </a:lnTo>
                <a:lnTo>
                  <a:pt x="0" y="56900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9334146" y="4340979"/>
            <a:ext cx="6996626" cy="31604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41"/>
              </a:lnSpc>
            </a:pPr>
            <a:r>
              <a:rPr lang="en-US" sz="2800" spc="-42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Стили для секции бронирования:</a:t>
            </a:r>
          </a:p>
          <a:p>
            <a:pPr algn="l" marL="604719" indent="-302359" lvl="1">
              <a:lnSpc>
                <a:spcPts val="3641"/>
              </a:lnSpc>
              <a:buFont typeface="Arial"/>
              <a:buChar char="•"/>
            </a:pPr>
            <a:r>
              <a:rPr lang="en-US" sz="2800" spc="-42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отступы.</a:t>
            </a:r>
          </a:p>
          <a:p>
            <a:pPr algn="l" marL="604719" indent="-302359" lvl="1">
              <a:lnSpc>
                <a:spcPts val="3641"/>
              </a:lnSpc>
              <a:buFont typeface="Arial"/>
              <a:buChar char="•"/>
            </a:pPr>
            <a:r>
              <a:rPr lang="en-US" sz="2800" spc="-42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выравнивание контента по центру.</a:t>
            </a:r>
          </a:p>
          <a:p>
            <a:pPr algn="l">
              <a:lnSpc>
                <a:spcPts val="3641"/>
              </a:lnSpc>
            </a:pPr>
          </a:p>
          <a:p>
            <a:pPr algn="l">
              <a:lnSpc>
                <a:spcPts val="3641"/>
              </a:lnSpc>
            </a:pPr>
            <a:r>
              <a:rPr lang="en-US" sz="2800" spc="-42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Стили для формы бронирования:</a:t>
            </a:r>
          </a:p>
          <a:p>
            <a:pPr algn="l" marL="604719" indent="-302359" lvl="1">
              <a:lnSpc>
                <a:spcPts val="3641"/>
              </a:lnSpc>
              <a:buFont typeface="Arial"/>
              <a:buChar char="•"/>
            </a:pPr>
            <a:r>
              <a:rPr lang="en-US" sz="2800" spc="-42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центрирование формы по горизонтали.</a:t>
            </a:r>
          </a:p>
          <a:p>
            <a:pPr algn="l" marL="604719" indent="-302359" lvl="1">
              <a:lnSpc>
                <a:spcPts val="3641"/>
              </a:lnSpc>
              <a:buFont typeface="Arial"/>
              <a:buChar char="•"/>
            </a:pPr>
            <a:r>
              <a:rPr lang="en-US" sz="2800" spc="-42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box-shadow </a:t>
            </a:r>
            <a:r>
              <a:rPr lang="en-US" sz="2800" spc="-42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— добавляет тень.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73008" y="923925"/>
            <a:ext cx="10286604" cy="8397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15"/>
              </a:lnSpc>
            </a:pPr>
            <a:r>
              <a:rPr lang="en-US" sz="5832" b="true">
                <a:solidFill>
                  <a:srgbClr val="1A1B18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Секция</a:t>
            </a:r>
            <a:r>
              <a:rPr lang="en-US" sz="5832" b="true">
                <a:solidFill>
                  <a:srgbClr val="1A1B18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 "Бронирование"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BE7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16518092" y="8671463"/>
            <a:ext cx="955485" cy="218188"/>
            <a:chOff x="0" y="0"/>
            <a:chExt cx="1273980" cy="290918"/>
          </a:xfrm>
        </p:grpSpPr>
        <p:grpSp>
          <p:nvGrpSpPr>
            <p:cNvPr name="Group 3" id="3"/>
            <p:cNvGrpSpPr>
              <a:grpSpLocks noChangeAspect="true"/>
            </p:cNvGrpSpPr>
            <p:nvPr/>
          </p:nvGrpSpPr>
          <p:grpSpPr>
            <a:xfrm rot="0">
              <a:off x="983062" y="0"/>
              <a:ext cx="290918" cy="290918"/>
              <a:chOff x="0" y="0"/>
              <a:chExt cx="1708150" cy="170815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1708150" cy="1708150"/>
              </a:xfrm>
              <a:custGeom>
                <a:avLst/>
                <a:gdLst/>
                <a:ahLst/>
                <a:cxnLst/>
                <a:rect r="r" b="b" t="t" l="l"/>
                <a:pathLst>
                  <a:path h="1708150" w="1708150">
                    <a:moveTo>
                      <a:pt x="853440" y="1708150"/>
                    </a:moveTo>
                    <a:cubicBezTo>
                      <a:pt x="383540" y="1708150"/>
                      <a:pt x="0" y="1324610"/>
                      <a:pt x="0" y="853440"/>
                    </a:cubicBezTo>
                    <a:cubicBezTo>
                      <a:pt x="0" y="383540"/>
                      <a:pt x="383540" y="0"/>
                      <a:pt x="853440" y="0"/>
                    </a:cubicBezTo>
                    <a:cubicBezTo>
                      <a:pt x="1324610" y="0"/>
                      <a:pt x="1706880" y="383540"/>
                      <a:pt x="1706880" y="853440"/>
                    </a:cubicBezTo>
                    <a:cubicBezTo>
                      <a:pt x="1708150" y="1324610"/>
                      <a:pt x="1324610" y="1708150"/>
                      <a:pt x="853440" y="1708150"/>
                    </a:cubicBezTo>
                    <a:close/>
                    <a:moveTo>
                      <a:pt x="853440" y="469900"/>
                    </a:moveTo>
                    <a:cubicBezTo>
                      <a:pt x="642620" y="469900"/>
                      <a:pt x="469900" y="642620"/>
                      <a:pt x="469900" y="853440"/>
                    </a:cubicBezTo>
                    <a:cubicBezTo>
                      <a:pt x="469900" y="1064260"/>
                      <a:pt x="642620" y="1236980"/>
                      <a:pt x="853440" y="1236980"/>
                    </a:cubicBezTo>
                    <a:cubicBezTo>
                      <a:pt x="1064260" y="1236980"/>
                      <a:pt x="1236980" y="1064260"/>
                      <a:pt x="1236980" y="853440"/>
                    </a:cubicBezTo>
                    <a:cubicBezTo>
                      <a:pt x="1236980" y="642620"/>
                      <a:pt x="1065530" y="469900"/>
                      <a:pt x="853440" y="469900"/>
                    </a:cubicBezTo>
                    <a:close/>
                  </a:path>
                </a:pathLst>
              </a:custGeom>
              <a:solidFill>
                <a:srgbClr val="1A1B18"/>
              </a:solidFill>
            </p:spPr>
          </p:sp>
        </p:grpSp>
        <p:grpSp>
          <p:nvGrpSpPr>
            <p:cNvPr name="Group 5" id="5"/>
            <p:cNvGrpSpPr>
              <a:grpSpLocks noChangeAspect="true"/>
            </p:cNvGrpSpPr>
            <p:nvPr/>
          </p:nvGrpSpPr>
          <p:grpSpPr>
            <a:xfrm rot="0">
              <a:off x="489944" y="0"/>
              <a:ext cx="290918" cy="290918"/>
              <a:chOff x="0" y="0"/>
              <a:chExt cx="1708150" cy="170815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1708150" cy="1708150"/>
              </a:xfrm>
              <a:custGeom>
                <a:avLst/>
                <a:gdLst/>
                <a:ahLst/>
                <a:cxnLst/>
                <a:rect r="r" b="b" t="t" l="l"/>
                <a:pathLst>
                  <a:path h="1708150" w="1708150">
                    <a:moveTo>
                      <a:pt x="853440" y="1708150"/>
                    </a:moveTo>
                    <a:cubicBezTo>
                      <a:pt x="383540" y="1708150"/>
                      <a:pt x="0" y="1324610"/>
                      <a:pt x="0" y="853440"/>
                    </a:cubicBezTo>
                    <a:cubicBezTo>
                      <a:pt x="0" y="383540"/>
                      <a:pt x="383540" y="0"/>
                      <a:pt x="853440" y="0"/>
                    </a:cubicBezTo>
                    <a:cubicBezTo>
                      <a:pt x="1324610" y="0"/>
                      <a:pt x="1706880" y="383540"/>
                      <a:pt x="1706880" y="853440"/>
                    </a:cubicBezTo>
                    <a:cubicBezTo>
                      <a:pt x="1708150" y="1324610"/>
                      <a:pt x="1324610" y="1708150"/>
                      <a:pt x="853440" y="1708150"/>
                    </a:cubicBezTo>
                    <a:close/>
                    <a:moveTo>
                      <a:pt x="853440" y="469900"/>
                    </a:moveTo>
                    <a:cubicBezTo>
                      <a:pt x="642620" y="469900"/>
                      <a:pt x="469900" y="642620"/>
                      <a:pt x="469900" y="853440"/>
                    </a:cubicBezTo>
                    <a:cubicBezTo>
                      <a:pt x="469900" y="1064260"/>
                      <a:pt x="642620" y="1236980"/>
                      <a:pt x="853440" y="1236980"/>
                    </a:cubicBezTo>
                    <a:cubicBezTo>
                      <a:pt x="1064260" y="1236980"/>
                      <a:pt x="1236980" y="1064260"/>
                      <a:pt x="1236980" y="853440"/>
                    </a:cubicBezTo>
                    <a:cubicBezTo>
                      <a:pt x="1236980" y="642620"/>
                      <a:pt x="1065530" y="469900"/>
                      <a:pt x="853440" y="469900"/>
                    </a:cubicBezTo>
                    <a:close/>
                  </a:path>
                </a:pathLst>
              </a:custGeom>
              <a:solidFill>
                <a:srgbClr val="1A1B18"/>
              </a:solidFill>
            </p:spPr>
          </p:sp>
        </p:grpSp>
        <p:grpSp>
          <p:nvGrpSpPr>
            <p:cNvPr name="Group 7" id="7"/>
            <p:cNvGrpSpPr/>
            <p:nvPr/>
          </p:nvGrpSpPr>
          <p:grpSpPr>
            <a:xfrm rot="0">
              <a:off x="0" y="1587"/>
              <a:ext cx="287744" cy="287744"/>
              <a:chOff x="0" y="0"/>
              <a:chExt cx="6350000" cy="635000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CDA63C"/>
              </a:solidFill>
            </p:spPr>
          </p:sp>
        </p:grpSp>
      </p:grpSp>
      <p:sp>
        <p:nvSpPr>
          <p:cNvPr name="AutoShape 9" id="9"/>
          <p:cNvSpPr/>
          <p:nvPr/>
        </p:nvSpPr>
        <p:spPr>
          <a:xfrm rot="0">
            <a:off x="1173008" y="2060258"/>
            <a:ext cx="13755910" cy="51687"/>
          </a:xfrm>
          <a:prstGeom prst="rect">
            <a:avLst/>
          </a:prstGeom>
          <a:solidFill>
            <a:srgbClr val="CDA63C"/>
          </a:solidFill>
        </p:spPr>
      </p:sp>
      <p:sp>
        <p:nvSpPr>
          <p:cNvPr name="Freeform 10" id="10"/>
          <p:cNvSpPr/>
          <p:nvPr/>
        </p:nvSpPr>
        <p:spPr>
          <a:xfrm flipH="false" flipV="false" rot="0">
            <a:off x="1173008" y="2483802"/>
            <a:ext cx="6671368" cy="6903416"/>
          </a:xfrm>
          <a:custGeom>
            <a:avLst/>
            <a:gdLst/>
            <a:ahLst/>
            <a:cxnLst/>
            <a:rect r="r" b="b" t="t" l="l"/>
            <a:pathLst>
              <a:path h="6903416" w="6671368">
                <a:moveTo>
                  <a:pt x="0" y="0"/>
                </a:moveTo>
                <a:lnTo>
                  <a:pt x="6671369" y="0"/>
                </a:lnTo>
                <a:lnTo>
                  <a:pt x="6671369" y="6903416"/>
                </a:lnTo>
                <a:lnTo>
                  <a:pt x="0" y="69034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8653835" y="3959346"/>
            <a:ext cx="7603234" cy="39237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56"/>
              </a:lnSpc>
            </a:pPr>
            <a:r>
              <a:rPr lang="en-US" sz="3043" spc="-45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.gallery: Flexbox, центрирование, max-width: 1200px.</a:t>
            </a:r>
          </a:p>
          <a:p>
            <a:pPr algn="l">
              <a:lnSpc>
                <a:spcPts val="3956"/>
              </a:lnSpc>
            </a:pPr>
          </a:p>
          <a:p>
            <a:pPr algn="l">
              <a:lnSpc>
                <a:spcPts val="3956"/>
              </a:lnSpc>
            </a:pPr>
            <a:r>
              <a:rPr lang="en-US" sz="3043" spc="-45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.gallery img: Размеры 300×200px, object-fit: cover, </a:t>
            </a:r>
            <a:r>
              <a:rPr lang="en-US" sz="3043" spc="-45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отступы, скругление, тень.</a:t>
            </a:r>
          </a:p>
          <a:p>
            <a:pPr algn="l">
              <a:lnSpc>
                <a:spcPts val="3956"/>
              </a:lnSpc>
            </a:pPr>
          </a:p>
          <a:p>
            <a:pPr algn="l">
              <a:lnSpc>
                <a:spcPts val="3956"/>
              </a:lnSpc>
            </a:pPr>
            <a:r>
              <a:rPr lang="en-US" sz="3043" spc="-45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.gallery</a:t>
            </a:r>
            <a:r>
              <a:rPr lang="en-US" sz="3043" spc="-45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 img:hover: Лёгкое увеличение при</a:t>
            </a:r>
            <a:r>
              <a:rPr lang="en-US" sz="3043" spc="-45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 н</a:t>
            </a:r>
            <a:r>
              <a:rPr lang="en-US" sz="3043" spc="-45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аведении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73008" y="923925"/>
            <a:ext cx="10286604" cy="8397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15"/>
              </a:lnSpc>
            </a:pPr>
            <a:r>
              <a:rPr lang="en-US" sz="5832" b="true">
                <a:solidFill>
                  <a:srgbClr val="1A1B18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Секция</a:t>
            </a:r>
            <a:r>
              <a:rPr lang="en-US" sz="5832" b="true">
                <a:solidFill>
                  <a:srgbClr val="1A1B18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 "Фотографии"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BE7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16518092" y="8671463"/>
            <a:ext cx="955485" cy="218188"/>
            <a:chOff x="0" y="0"/>
            <a:chExt cx="1273980" cy="290918"/>
          </a:xfrm>
        </p:grpSpPr>
        <p:grpSp>
          <p:nvGrpSpPr>
            <p:cNvPr name="Group 3" id="3"/>
            <p:cNvGrpSpPr>
              <a:grpSpLocks noChangeAspect="true"/>
            </p:cNvGrpSpPr>
            <p:nvPr/>
          </p:nvGrpSpPr>
          <p:grpSpPr>
            <a:xfrm rot="0">
              <a:off x="983062" y="0"/>
              <a:ext cx="290918" cy="290918"/>
              <a:chOff x="0" y="0"/>
              <a:chExt cx="1708150" cy="170815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1708150" cy="1708150"/>
              </a:xfrm>
              <a:custGeom>
                <a:avLst/>
                <a:gdLst/>
                <a:ahLst/>
                <a:cxnLst/>
                <a:rect r="r" b="b" t="t" l="l"/>
                <a:pathLst>
                  <a:path h="1708150" w="1708150">
                    <a:moveTo>
                      <a:pt x="853440" y="1708150"/>
                    </a:moveTo>
                    <a:cubicBezTo>
                      <a:pt x="383540" y="1708150"/>
                      <a:pt x="0" y="1324610"/>
                      <a:pt x="0" y="853440"/>
                    </a:cubicBezTo>
                    <a:cubicBezTo>
                      <a:pt x="0" y="383540"/>
                      <a:pt x="383540" y="0"/>
                      <a:pt x="853440" y="0"/>
                    </a:cubicBezTo>
                    <a:cubicBezTo>
                      <a:pt x="1324610" y="0"/>
                      <a:pt x="1706880" y="383540"/>
                      <a:pt x="1706880" y="853440"/>
                    </a:cubicBezTo>
                    <a:cubicBezTo>
                      <a:pt x="1708150" y="1324610"/>
                      <a:pt x="1324610" y="1708150"/>
                      <a:pt x="853440" y="1708150"/>
                    </a:cubicBezTo>
                    <a:close/>
                    <a:moveTo>
                      <a:pt x="853440" y="469900"/>
                    </a:moveTo>
                    <a:cubicBezTo>
                      <a:pt x="642620" y="469900"/>
                      <a:pt x="469900" y="642620"/>
                      <a:pt x="469900" y="853440"/>
                    </a:cubicBezTo>
                    <a:cubicBezTo>
                      <a:pt x="469900" y="1064260"/>
                      <a:pt x="642620" y="1236980"/>
                      <a:pt x="853440" y="1236980"/>
                    </a:cubicBezTo>
                    <a:cubicBezTo>
                      <a:pt x="1064260" y="1236980"/>
                      <a:pt x="1236980" y="1064260"/>
                      <a:pt x="1236980" y="853440"/>
                    </a:cubicBezTo>
                    <a:cubicBezTo>
                      <a:pt x="1236980" y="642620"/>
                      <a:pt x="1065530" y="469900"/>
                      <a:pt x="853440" y="469900"/>
                    </a:cubicBezTo>
                    <a:close/>
                  </a:path>
                </a:pathLst>
              </a:custGeom>
              <a:solidFill>
                <a:srgbClr val="1A1B18"/>
              </a:solidFill>
            </p:spPr>
          </p:sp>
        </p:grpSp>
        <p:grpSp>
          <p:nvGrpSpPr>
            <p:cNvPr name="Group 5" id="5"/>
            <p:cNvGrpSpPr>
              <a:grpSpLocks noChangeAspect="true"/>
            </p:cNvGrpSpPr>
            <p:nvPr/>
          </p:nvGrpSpPr>
          <p:grpSpPr>
            <a:xfrm rot="0">
              <a:off x="489944" y="0"/>
              <a:ext cx="290918" cy="290918"/>
              <a:chOff x="0" y="0"/>
              <a:chExt cx="1708150" cy="170815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1708150" cy="1708150"/>
              </a:xfrm>
              <a:custGeom>
                <a:avLst/>
                <a:gdLst/>
                <a:ahLst/>
                <a:cxnLst/>
                <a:rect r="r" b="b" t="t" l="l"/>
                <a:pathLst>
                  <a:path h="1708150" w="1708150">
                    <a:moveTo>
                      <a:pt x="853440" y="1708150"/>
                    </a:moveTo>
                    <a:cubicBezTo>
                      <a:pt x="383540" y="1708150"/>
                      <a:pt x="0" y="1324610"/>
                      <a:pt x="0" y="853440"/>
                    </a:cubicBezTo>
                    <a:cubicBezTo>
                      <a:pt x="0" y="383540"/>
                      <a:pt x="383540" y="0"/>
                      <a:pt x="853440" y="0"/>
                    </a:cubicBezTo>
                    <a:cubicBezTo>
                      <a:pt x="1324610" y="0"/>
                      <a:pt x="1706880" y="383540"/>
                      <a:pt x="1706880" y="853440"/>
                    </a:cubicBezTo>
                    <a:cubicBezTo>
                      <a:pt x="1708150" y="1324610"/>
                      <a:pt x="1324610" y="1708150"/>
                      <a:pt x="853440" y="1708150"/>
                    </a:cubicBezTo>
                    <a:close/>
                    <a:moveTo>
                      <a:pt x="853440" y="469900"/>
                    </a:moveTo>
                    <a:cubicBezTo>
                      <a:pt x="642620" y="469900"/>
                      <a:pt x="469900" y="642620"/>
                      <a:pt x="469900" y="853440"/>
                    </a:cubicBezTo>
                    <a:cubicBezTo>
                      <a:pt x="469900" y="1064260"/>
                      <a:pt x="642620" y="1236980"/>
                      <a:pt x="853440" y="1236980"/>
                    </a:cubicBezTo>
                    <a:cubicBezTo>
                      <a:pt x="1064260" y="1236980"/>
                      <a:pt x="1236980" y="1064260"/>
                      <a:pt x="1236980" y="853440"/>
                    </a:cubicBezTo>
                    <a:cubicBezTo>
                      <a:pt x="1236980" y="642620"/>
                      <a:pt x="1065530" y="469900"/>
                      <a:pt x="853440" y="469900"/>
                    </a:cubicBezTo>
                    <a:close/>
                  </a:path>
                </a:pathLst>
              </a:custGeom>
              <a:solidFill>
                <a:srgbClr val="1A1B18"/>
              </a:solidFill>
            </p:spPr>
          </p:sp>
        </p:grpSp>
        <p:grpSp>
          <p:nvGrpSpPr>
            <p:cNvPr name="Group 7" id="7"/>
            <p:cNvGrpSpPr/>
            <p:nvPr/>
          </p:nvGrpSpPr>
          <p:grpSpPr>
            <a:xfrm rot="0">
              <a:off x="0" y="1587"/>
              <a:ext cx="287744" cy="287744"/>
              <a:chOff x="0" y="0"/>
              <a:chExt cx="6350000" cy="635000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CDA63C"/>
              </a:solidFill>
            </p:spPr>
          </p:sp>
        </p:grpSp>
      </p:grpSp>
      <p:sp>
        <p:nvSpPr>
          <p:cNvPr name="AutoShape 9" id="9"/>
          <p:cNvSpPr/>
          <p:nvPr/>
        </p:nvSpPr>
        <p:spPr>
          <a:xfrm rot="0">
            <a:off x="1173008" y="2060258"/>
            <a:ext cx="13755910" cy="51687"/>
          </a:xfrm>
          <a:prstGeom prst="rect">
            <a:avLst/>
          </a:prstGeom>
          <a:solidFill>
            <a:srgbClr val="CDA63C"/>
          </a:solidFill>
        </p:spPr>
      </p:sp>
      <p:sp>
        <p:nvSpPr>
          <p:cNvPr name="Freeform 10" id="10"/>
          <p:cNvSpPr/>
          <p:nvPr/>
        </p:nvSpPr>
        <p:spPr>
          <a:xfrm flipH="false" flipV="false" rot="0">
            <a:off x="1183580" y="2407221"/>
            <a:ext cx="6288912" cy="7239857"/>
          </a:xfrm>
          <a:custGeom>
            <a:avLst/>
            <a:gdLst/>
            <a:ahLst/>
            <a:cxnLst/>
            <a:rect r="r" b="b" t="t" l="l"/>
            <a:pathLst>
              <a:path h="7239857" w="6288912">
                <a:moveTo>
                  <a:pt x="0" y="0"/>
                </a:moveTo>
                <a:lnTo>
                  <a:pt x="6288912" y="0"/>
                </a:lnTo>
                <a:lnTo>
                  <a:pt x="6288912" y="7239857"/>
                </a:lnTo>
                <a:lnTo>
                  <a:pt x="0" y="723985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8653835" y="3959346"/>
            <a:ext cx="7603234" cy="39237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56"/>
              </a:lnSpc>
            </a:pPr>
            <a:r>
              <a:rPr lang="en-US" sz="3043" spc="-45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.dish-container: max-width: 1000px, центрирование, отступы.</a:t>
            </a:r>
          </a:p>
          <a:p>
            <a:pPr algn="l">
              <a:lnSpc>
                <a:spcPts val="3956"/>
              </a:lnSpc>
            </a:pPr>
          </a:p>
          <a:p>
            <a:pPr algn="l">
              <a:lnSpc>
                <a:spcPts val="3956"/>
              </a:lnSpc>
            </a:pPr>
            <a:r>
              <a:rPr lang="en-US" sz="3043" spc="-45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.dish-header: Flexbox, центрирование, отступ снизу 40px.</a:t>
            </a:r>
          </a:p>
          <a:p>
            <a:pPr algn="l">
              <a:lnSpc>
                <a:spcPts val="3956"/>
              </a:lnSpc>
            </a:pPr>
          </a:p>
          <a:p>
            <a:pPr algn="l">
              <a:lnSpc>
                <a:spcPts val="3956"/>
              </a:lnSpc>
            </a:pPr>
            <a:r>
              <a:rPr lang="en-US" sz="3043" spc="-45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.dish-image: 400×300px, object-fit: cover, </a:t>
            </a:r>
            <a:r>
              <a:rPr lang="en-US" sz="3043" spc="-45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скругление 10px, тень, отступ справа.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73008" y="923925"/>
            <a:ext cx="10286604" cy="8397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15"/>
              </a:lnSpc>
            </a:pPr>
            <a:r>
              <a:rPr lang="en-US" sz="5832" b="true">
                <a:solidFill>
                  <a:srgbClr val="1A1B18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Страница </a:t>
            </a:r>
            <a:r>
              <a:rPr lang="en-US" sz="5832" b="true">
                <a:solidFill>
                  <a:srgbClr val="1A1B18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"Блюда"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BE7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16518092" y="8671463"/>
            <a:ext cx="955485" cy="218188"/>
            <a:chOff x="0" y="0"/>
            <a:chExt cx="1273980" cy="290918"/>
          </a:xfrm>
        </p:grpSpPr>
        <p:grpSp>
          <p:nvGrpSpPr>
            <p:cNvPr name="Group 3" id="3"/>
            <p:cNvGrpSpPr>
              <a:grpSpLocks noChangeAspect="true"/>
            </p:cNvGrpSpPr>
            <p:nvPr/>
          </p:nvGrpSpPr>
          <p:grpSpPr>
            <a:xfrm rot="0">
              <a:off x="983062" y="0"/>
              <a:ext cx="290918" cy="290918"/>
              <a:chOff x="0" y="0"/>
              <a:chExt cx="1708150" cy="170815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1708150" cy="1708150"/>
              </a:xfrm>
              <a:custGeom>
                <a:avLst/>
                <a:gdLst/>
                <a:ahLst/>
                <a:cxnLst/>
                <a:rect r="r" b="b" t="t" l="l"/>
                <a:pathLst>
                  <a:path h="1708150" w="1708150">
                    <a:moveTo>
                      <a:pt x="853440" y="1708150"/>
                    </a:moveTo>
                    <a:cubicBezTo>
                      <a:pt x="383540" y="1708150"/>
                      <a:pt x="0" y="1324610"/>
                      <a:pt x="0" y="853440"/>
                    </a:cubicBezTo>
                    <a:cubicBezTo>
                      <a:pt x="0" y="383540"/>
                      <a:pt x="383540" y="0"/>
                      <a:pt x="853440" y="0"/>
                    </a:cubicBezTo>
                    <a:cubicBezTo>
                      <a:pt x="1324610" y="0"/>
                      <a:pt x="1706880" y="383540"/>
                      <a:pt x="1706880" y="853440"/>
                    </a:cubicBezTo>
                    <a:cubicBezTo>
                      <a:pt x="1708150" y="1324610"/>
                      <a:pt x="1324610" y="1708150"/>
                      <a:pt x="853440" y="1708150"/>
                    </a:cubicBezTo>
                    <a:close/>
                    <a:moveTo>
                      <a:pt x="853440" y="469900"/>
                    </a:moveTo>
                    <a:cubicBezTo>
                      <a:pt x="642620" y="469900"/>
                      <a:pt x="469900" y="642620"/>
                      <a:pt x="469900" y="853440"/>
                    </a:cubicBezTo>
                    <a:cubicBezTo>
                      <a:pt x="469900" y="1064260"/>
                      <a:pt x="642620" y="1236980"/>
                      <a:pt x="853440" y="1236980"/>
                    </a:cubicBezTo>
                    <a:cubicBezTo>
                      <a:pt x="1064260" y="1236980"/>
                      <a:pt x="1236980" y="1064260"/>
                      <a:pt x="1236980" y="853440"/>
                    </a:cubicBezTo>
                    <a:cubicBezTo>
                      <a:pt x="1236980" y="642620"/>
                      <a:pt x="1065530" y="469900"/>
                      <a:pt x="853440" y="469900"/>
                    </a:cubicBezTo>
                    <a:close/>
                  </a:path>
                </a:pathLst>
              </a:custGeom>
              <a:solidFill>
                <a:srgbClr val="1A1B18"/>
              </a:solidFill>
            </p:spPr>
          </p:sp>
        </p:grpSp>
        <p:grpSp>
          <p:nvGrpSpPr>
            <p:cNvPr name="Group 5" id="5"/>
            <p:cNvGrpSpPr>
              <a:grpSpLocks noChangeAspect="true"/>
            </p:cNvGrpSpPr>
            <p:nvPr/>
          </p:nvGrpSpPr>
          <p:grpSpPr>
            <a:xfrm rot="0">
              <a:off x="489944" y="0"/>
              <a:ext cx="290918" cy="290918"/>
              <a:chOff x="0" y="0"/>
              <a:chExt cx="1708150" cy="170815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1708150" cy="1708150"/>
              </a:xfrm>
              <a:custGeom>
                <a:avLst/>
                <a:gdLst/>
                <a:ahLst/>
                <a:cxnLst/>
                <a:rect r="r" b="b" t="t" l="l"/>
                <a:pathLst>
                  <a:path h="1708150" w="1708150">
                    <a:moveTo>
                      <a:pt x="853440" y="1708150"/>
                    </a:moveTo>
                    <a:cubicBezTo>
                      <a:pt x="383540" y="1708150"/>
                      <a:pt x="0" y="1324610"/>
                      <a:pt x="0" y="853440"/>
                    </a:cubicBezTo>
                    <a:cubicBezTo>
                      <a:pt x="0" y="383540"/>
                      <a:pt x="383540" y="0"/>
                      <a:pt x="853440" y="0"/>
                    </a:cubicBezTo>
                    <a:cubicBezTo>
                      <a:pt x="1324610" y="0"/>
                      <a:pt x="1706880" y="383540"/>
                      <a:pt x="1706880" y="853440"/>
                    </a:cubicBezTo>
                    <a:cubicBezTo>
                      <a:pt x="1708150" y="1324610"/>
                      <a:pt x="1324610" y="1708150"/>
                      <a:pt x="853440" y="1708150"/>
                    </a:cubicBezTo>
                    <a:close/>
                    <a:moveTo>
                      <a:pt x="853440" y="469900"/>
                    </a:moveTo>
                    <a:cubicBezTo>
                      <a:pt x="642620" y="469900"/>
                      <a:pt x="469900" y="642620"/>
                      <a:pt x="469900" y="853440"/>
                    </a:cubicBezTo>
                    <a:cubicBezTo>
                      <a:pt x="469900" y="1064260"/>
                      <a:pt x="642620" y="1236980"/>
                      <a:pt x="853440" y="1236980"/>
                    </a:cubicBezTo>
                    <a:cubicBezTo>
                      <a:pt x="1064260" y="1236980"/>
                      <a:pt x="1236980" y="1064260"/>
                      <a:pt x="1236980" y="853440"/>
                    </a:cubicBezTo>
                    <a:cubicBezTo>
                      <a:pt x="1236980" y="642620"/>
                      <a:pt x="1065530" y="469900"/>
                      <a:pt x="853440" y="469900"/>
                    </a:cubicBezTo>
                    <a:close/>
                  </a:path>
                </a:pathLst>
              </a:custGeom>
              <a:solidFill>
                <a:srgbClr val="1A1B18"/>
              </a:solidFill>
            </p:spPr>
          </p:sp>
        </p:grpSp>
        <p:grpSp>
          <p:nvGrpSpPr>
            <p:cNvPr name="Group 7" id="7"/>
            <p:cNvGrpSpPr/>
            <p:nvPr/>
          </p:nvGrpSpPr>
          <p:grpSpPr>
            <a:xfrm rot="0">
              <a:off x="0" y="1587"/>
              <a:ext cx="287744" cy="287744"/>
              <a:chOff x="0" y="0"/>
              <a:chExt cx="6350000" cy="635000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CDA63C"/>
              </a:solidFill>
            </p:spPr>
          </p:sp>
        </p:grpSp>
      </p:grpSp>
      <p:sp>
        <p:nvSpPr>
          <p:cNvPr name="AutoShape 9" id="9"/>
          <p:cNvSpPr/>
          <p:nvPr/>
        </p:nvSpPr>
        <p:spPr>
          <a:xfrm rot="0">
            <a:off x="1173008" y="2060258"/>
            <a:ext cx="13755910" cy="51687"/>
          </a:xfrm>
          <a:prstGeom prst="rect">
            <a:avLst/>
          </a:prstGeom>
          <a:solidFill>
            <a:srgbClr val="CDA63C"/>
          </a:solidFill>
        </p:spPr>
      </p:sp>
      <p:sp>
        <p:nvSpPr>
          <p:cNvPr name="Freeform 10" id="10"/>
          <p:cNvSpPr/>
          <p:nvPr/>
        </p:nvSpPr>
        <p:spPr>
          <a:xfrm flipH="false" flipV="false" rot="0">
            <a:off x="1028700" y="2850212"/>
            <a:ext cx="7452251" cy="6560239"/>
          </a:xfrm>
          <a:custGeom>
            <a:avLst/>
            <a:gdLst/>
            <a:ahLst/>
            <a:cxnLst/>
            <a:rect r="r" b="b" t="t" l="l"/>
            <a:pathLst>
              <a:path h="6560239" w="7452251">
                <a:moveTo>
                  <a:pt x="0" y="0"/>
                </a:moveTo>
                <a:lnTo>
                  <a:pt x="7452251" y="0"/>
                </a:lnTo>
                <a:lnTo>
                  <a:pt x="7452251" y="6560239"/>
                </a:lnTo>
                <a:lnTo>
                  <a:pt x="0" y="656023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9144000" y="3959346"/>
            <a:ext cx="7603234" cy="39237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56"/>
              </a:lnSpc>
            </a:pPr>
            <a:r>
              <a:rPr lang="en-US" sz="3043" spc="-45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.ingredients-title: золотой цвет, шрифт 1.8rem, отступ снизу 15px.</a:t>
            </a:r>
          </a:p>
          <a:p>
            <a:pPr algn="l">
              <a:lnSpc>
                <a:spcPts val="3956"/>
              </a:lnSpc>
            </a:pPr>
          </a:p>
          <a:p>
            <a:pPr algn="l">
              <a:lnSpc>
                <a:spcPts val="3956"/>
              </a:lnSpc>
            </a:pPr>
            <a:r>
              <a:rPr lang="en-US" sz="3043" spc="-45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.ingredients-list: без маркеров, сетка от 250px, отступы 15px.</a:t>
            </a:r>
          </a:p>
          <a:p>
            <a:pPr algn="l">
              <a:lnSpc>
                <a:spcPts val="3956"/>
              </a:lnSpc>
            </a:pPr>
          </a:p>
          <a:p>
            <a:pPr algn="l">
              <a:lnSpc>
                <a:spcPts val="3956"/>
              </a:lnSpc>
            </a:pPr>
            <a:r>
              <a:rPr lang="en-US" sz="3043" spc="-45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.ingredient-item: центрирование, светлый фон, </a:t>
            </a:r>
            <a:r>
              <a:rPr lang="en-US" sz="3043" spc="-45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скругление, тень.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73008" y="923925"/>
            <a:ext cx="10286604" cy="8397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15"/>
              </a:lnSpc>
            </a:pPr>
            <a:r>
              <a:rPr lang="en-US" sz="5832" b="true">
                <a:solidFill>
                  <a:srgbClr val="1A1B18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Страница </a:t>
            </a:r>
            <a:r>
              <a:rPr lang="en-US" sz="5832" b="true">
                <a:solidFill>
                  <a:srgbClr val="1A1B18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"Блюда"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BE7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16518092" y="8671463"/>
            <a:ext cx="955485" cy="218188"/>
            <a:chOff x="0" y="0"/>
            <a:chExt cx="1273980" cy="290918"/>
          </a:xfrm>
        </p:grpSpPr>
        <p:grpSp>
          <p:nvGrpSpPr>
            <p:cNvPr name="Group 3" id="3"/>
            <p:cNvGrpSpPr>
              <a:grpSpLocks noChangeAspect="true"/>
            </p:cNvGrpSpPr>
            <p:nvPr/>
          </p:nvGrpSpPr>
          <p:grpSpPr>
            <a:xfrm rot="0">
              <a:off x="983062" y="0"/>
              <a:ext cx="290918" cy="290918"/>
              <a:chOff x="0" y="0"/>
              <a:chExt cx="1708150" cy="170815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1708150" cy="1708150"/>
              </a:xfrm>
              <a:custGeom>
                <a:avLst/>
                <a:gdLst/>
                <a:ahLst/>
                <a:cxnLst/>
                <a:rect r="r" b="b" t="t" l="l"/>
                <a:pathLst>
                  <a:path h="1708150" w="1708150">
                    <a:moveTo>
                      <a:pt x="853440" y="1708150"/>
                    </a:moveTo>
                    <a:cubicBezTo>
                      <a:pt x="383540" y="1708150"/>
                      <a:pt x="0" y="1324610"/>
                      <a:pt x="0" y="853440"/>
                    </a:cubicBezTo>
                    <a:cubicBezTo>
                      <a:pt x="0" y="383540"/>
                      <a:pt x="383540" y="0"/>
                      <a:pt x="853440" y="0"/>
                    </a:cubicBezTo>
                    <a:cubicBezTo>
                      <a:pt x="1324610" y="0"/>
                      <a:pt x="1706880" y="383540"/>
                      <a:pt x="1706880" y="853440"/>
                    </a:cubicBezTo>
                    <a:cubicBezTo>
                      <a:pt x="1708150" y="1324610"/>
                      <a:pt x="1324610" y="1708150"/>
                      <a:pt x="853440" y="1708150"/>
                    </a:cubicBezTo>
                    <a:close/>
                    <a:moveTo>
                      <a:pt x="853440" y="469900"/>
                    </a:moveTo>
                    <a:cubicBezTo>
                      <a:pt x="642620" y="469900"/>
                      <a:pt x="469900" y="642620"/>
                      <a:pt x="469900" y="853440"/>
                    </a:cubicBezTo>
                    <a:cubicBezTo>
                      <a:pt x="469900" y="1064260"/>
                      <a:pt x="642620" y="1236980"/>
                      <a:pt x="853440" y="1236980"/>
                    </a:cubicBezTo>
                    <a:cubicBezTo>
                      <a:pt x="1064260" y="1236980"/>
                      <a:pt x="1236980" y="1064260"/>
                      <a:pt x="1236980" y="853440"/>
                    </a:cubicBezTo>
                    <a:cubicBezTo>
                      <a:pt x="1236980" y="642620"/>
                      <a:pt x="1065530" y="469900"/>
                      <a:pt x="853440" y="469900"/>
                    </a:cubicBezTo>
                    <a:close/>
                  </a:path>
                </a:pathLst>
              </a:custGeom>
              <a:solidFill>
                <a:srgbClr val="1A1B18"/>
              </a:solidFill>
            </p:spPr>
          </p:sp>
        </p:grpSp>
        <p:grpSp>
          <p:nvGrpSpPr>
            <p:cNvPr name="Group 5" id="5"/>
            <p:cNvGrpSpPr>
              <a:grpSpLocks noChangeAspect="true"/>
            </p:cNvGrpSpPr>
            <p:nvPr/>
          </p:nvGrpSpPr>
          <p:grpSpPr>
            <a:xfrm rot="0">
              <a:off x="489944" y="0"/>
              <a:ext cx="290918" cy="290918"/>
              <a:chOff x="0" y="0"/>
              <a:chExt cx="1708150" cy="170815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1708150" cy="1708150"/>
              </a:xfrm>
              <a:custGeom>
                <a:avLst/>
                <a:gdLst/>
                <a:ahLst/>
                <a:cxnLst/>
                <a:rect r="r" b="b" t="t" l="l"/>
                <a:pathLst>
                  <a:path h="1708150" w="1708150">
                    <a:moveTo>
                      <a:pt x="853440" y="1708150"/>
                    </a:moveTo>
                    <a:cubicBezTo>
                      <a:pt x="383540" y="1708150"/>
                      <a:pt x="0" y="1324610"/>
                      <a:pt x="0" y="853440"/>
                    </a:cubicBezTo>
                    <a:cubicBezTo>
                      <a:pt x="0" y="383540"/>
                      <a:pt x="383540" y="0"/>
                      <a:pt x="853440" y="0"/>
                    </a:cubicBezTo>
                    <a:cubicBezTo>
                      <a:pt x="1324610" y="0"/>
                      <a:pt x="1706880" y="383540"/>
                      <a:pt x="1706880" y="853440"/>
                    </a:cubicBezTo>
                    <a:cubicBezTo>
                      <a:pt x="1708150" y="1324610"/>
                      <a:pt x="1324610" y="1708150"/>
                      <a:pt x="853440" y="1708150"/>
                    </a:cubicBezTo>
                    <a:close/>
                    <a:moveTo>
                      <a:pt x="853440" y="469900"/>
                    </a:moveTo>
                    <a:cubicBezTo>
                      <a:pt x="642620" y="469900"/>
                      <a:pt x="469900" y="642620"/>
                      <a:pt x="469900" y="853440"/>
                    </a:cubicBezTo>
                    <a:cubicBezTo>
                      <a:pt x="469900" y="1064260"/>
                      <a:pt x="642620" y="1236980"/>
                      <a:pt x="853440" y="1236980"/>
                    </a:cubicBezTo>
                    <a:cubicBezTo>
                      <a:pt x="1064260" y="1236980"/>
                      <a:pt x="1236980" y="1064260"/>
                      <a:pt x="1236980" y="853440"/>
                    </a:cubicBezTo>
                    <a:cubicBezTo>
                      <a:pt x="1236980" y="642620"/>
                      <a:pt x="1065530" y="469900"/>
                      <a:pt x="853440" y="469900"/>
                    </a:cubicBezTo>
                    <a:close/>
                  </a:path>
                </a:pathLst>
              </a:custGeom>
              <a:solidFill>
                <a:srgbClr val="1A1B18"/>
              </a:solidFill>
            </p:spPr>
          </p:sp>
        </p:grpSp>
        <p:grpSp>
          <p:nvGrpSpPr>
            <p:cNvPr name="Group 7" id="7"/>
            <p:cNvGrpSpPr/>
            <p:nvPr/>
          </p:nvGrpSpPr>
          <p:grpSpPr>
            <a:xfrm rot="0">
              <a:off x="0" y="1587"/>
              <a:ext cx="287744" cy="287744"/>
              <a:chOff x="0" y="0"/>
              <a:chExt cx="6350000" cy="635000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CDA63C"/>
              </a:solidFill>
            </p:spPr>
          </p:sp>
        </p:grpSp>
      </p:grpSp>
      <p:sp>
        <p:nvSpPr>
          <p:cNvPr name="AutoShape 9" id="9"/>
          <p:cNvSpPr/>
          <p:nvPr/>
        </p:nvSpPr>
        <p:spPr>
          <a:xfrm rot="0">
            <a:off x="1173008" y="2060258"/>
            <a:ext cx="13755910" cy="51687"/>
          </a:xfrm>
          <a:prstGeom prst="rect">
            <a:avLst/>
          </a:prstGeom>
          <a:solidFill>
            <a:srgbClr val="CDA63C"/>
          </a:solidFill>
        </p:spPr>
      </p:sp>
      <p:sp>
        <p:nvSpPr>
          <p:cNvPr name="Freeform 10" id="10"/>
          <p:cNvSpPr/>
          <p:nvPr/>
        </p:nvSpPr>
        <p:spPr>
          <a:xfrm flipH="false" flipV="false" rot="0">
            <a:off x="1173008" y="3205741"/>
            <a:ext cx="8496038" cy="4595980"/>
          </a:xfrm>
          <a:custGeom>
            <a:avLst/>
            <a:gdLst/>
            <a:ahLst/>
            <a:cxnLst/>
            <a:rect r="r" b="b" t="t" l="l"/>
            <a:pathLst>
              <a:path h="4595980" w="8496038">
                <a:moveTo>
                  <a:pt x="0" y="0"/>
                </a:moveTo>
                <a:lnTo>
                  <a:pt x="8496039" y="0"/>
                </a:lnTo>
                <a:lnTo>
                  <a:pt x="8496039" y="4595980"/>
                </a:lnTo>
                <a:lnTo>
                  <a:pt x="0" y="45959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0266431" y="4420313"/>
            <a:ext cx="6838498" cy="33814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96"/>
              </a:lnSpc>
            </a:pPr>
            <a:r>
              <a:rPr lang="en-US" sz="2997" spc="-44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Стили для футера:</a:t>
            </a:r>
          </a:p>
          <a:p>
            <a:pPr algn="l" marL="647141" indent="-323571" lvl="1">
              <a:lnSpc>
                <a:spcPts val="3896"/>
              </a:lnSpc>
              <a:buFont typeface="Arial"/>
              <a:buChar char="•"/>
            </a:pPr>
            <a:r>
              <a:rPr lang="en-US" b="true" sz="2997" spc="-44">
                <a:solidFill>
                  <a:srgbClr val="1A1B18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background-color: #d4a017</a:t>
            </a:r>
            <a:r>
              <a:rPr lang="en-US" sz="2997" spc="-44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 — золотой фон для футера.</a:t>
            </a:r>
          </a:p>
          <a:p>
            <a:pPr algn="l" marL="647141" indent="-323571" lvl="1">
              <a:lnSpc>
                <a:spcPts val="3896"/>
              </a:lnSpc>
              <a:buFont typeface="Arial"/>
              <a:buChar char="•"/>
            </a:pPr>
            <a:r>
              <a:rPr lang="en-US" b="true" sz="2997" spc="-44">
                <a:solidFill>
                  <a:srgbClr val="1A1B18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color</a:t>
            </a:r>
            <a:r>
              <a:rPr lang="en-US" b="true" sz="2997" spc="-44">
                <a:solidFill>
                  <a:srgbClr val="1A1B18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: #ffffff</a:t>
            </a:r>
            <a:r>
              <a:rPr lang="en-US" sz="2997" spc="-44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 </a:t>
            </a:r>
            <a:r>
              <a:rPr lang="en-US" sz="2997" spc="-44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— белый</a:t>
            </a:r>
            <a:r>
              <a:rPr lang="en-US" sz="2997" spc="-44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 </a:t>
            </a:r>
            <a:r>
              <a:rPr lang="en-US" sz="2997" spc="-44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цвет текста в футере.</a:t>
            </a:r>
          </a:p>
          <a:p>
            <a:pPr algn="l" marL="647141" indent="-323571" lvl="1">
              <a:lnSpc>
                <a:spcPts val="3896"/>
              </a:lnSpc>
              <a:buFont typeface="Arial"/>
              <a:buChar char="•"/>
            </a:pPr>
            <a:r>
              <a:rPr lang="en-US" b="true" sz="2997" spc="-44">
                <a:solidFill>
                  <a:srgbClr val="1A1B18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text-align: center</a:t>
            </a:r>
            <a:r>
              <a:rPr lang="en-US" sz="2997" spc="-44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 — выравнивание текста по центру.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73008" y="923925"/>
            <a:ext cx="10286604" cy="8397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15"/>
              </a:lnSpc>
            </a:pPr>
            <a:r>
              <a:rPr lang="en-US" sz="5832" b="true">
                <a:solidFill>
                  <a:srgbClr val="1A1B18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Футе</a:t>
            </a:r>
            <a:r>
              <a:rPr lang="en-US" sz="5832" b="true">
                <a:solidFill>
                  <a:srgbClr val="1A1B18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р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73008" y="8116046"/>
            <a:ext cx="5257792" cy="454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29"/>
              </a:lnSpc>
              <a:spcBef>
                <a:spcPct val="0"/>
              </a:spcBef>
            </a:pPr>
            <a:r>
              <a:rPr lang="en-US" b="true" sz="3117">
                <a:solidFill>
                  <a:srgbClr val="1A1B18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Рис. 2.3.12. CSS стили для футера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028700" y="1463909"/>
            <a:ext cx="15326016" cy="51699"/>
          </a:xfrm>
          <a:prstGeom prst="rect">
            <a:avLst/>
          </a:prstGeom>
          <a:solidFill>
            <a:srgbClr val="CDA63C"/>
          </a:solidFill>
        </p:spPr>
      </p:sp>
      <p:sp>
        <p:nvSpPr>
          <p:cNvPr name="Freeform 3" id="3"/>
          <p:cNvSpPr/>
          <p:nvPr/>
        </p:nvSpPr>
        <p:spPr>
          <a:xfrm flipH="false" flipV="false" rot="0">
            <a:off x="2579628" y="2051615"/>
            <a:ext cx="12224161" cy="5592554"/>
          </a:xfrm>
          <a:custGeom>
            <a:avLst/>
            <a:gdLst/>
            <a:ahLst/>
            <a:cxnLst/>
            <a:rect r="r" b="b" t="t" l="l"/>
            <a:pathLst>
              <a:path h="5592554" w="12224161">
                <a:moveTo>
                  <a:pt x="0" y="0"/>
                </a:moveTo>
                <a:lnTo>
                  <a:pt x="12224160" y="0"/>
                </a:lnTo>
                <a:lnTo>
                  <a:pt x="12224160" y="5592554"/>
                </a:lnTo>
                <a:lnTo>
                  <a:pt x="0" y="55925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579892"/>
            <a:ext cx="15326016" cy="6691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06"/>
              </a:lnSpc>
            </a:pPr>
            <a:r>
              <a:rPr lang="en-US" sz="4642" b="true">
                <a:solidFill>
                  <a:srgbClr val="1A1B18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2.1 Описание предметной области: </a:t>
            </a:r>
            <a:r>
              <a:rPr lang="en-US" sz="4642" b="true">
                <a:solidFill>
                  <a:srgbClr val="1A1B18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Секция «Главная страница»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054111" y="8139469"/>
            <a:ext cx="13579995" cy="12104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61"/>
              </a:lnSpc>
            </a:pPr>
            <a:r>
              <a:rPr lang="en-US" sz="2329" spc="-34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Секция "Глав</a:t>
            </a:r>
            <a:r>
              <a:rPr lang="en-US" sz="2329" spc="-34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ная стран</a:t>
            </a:r>
            <a:r>
              <a:rPr lang="en-US" sz="2329" spc="-34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иц</a:t>
            </a:r>
            <a:r>
              <a:rPr lang="en-US" sz="2329" spc="-34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а</a:t>
            </a:r>
            <a:r>
              <a:rPr lang="en-US" sz="2329" spc="-34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" — первая видимая часть сайта после меню, служащая приветствием и формирующая первое впечатление о ресторане. Она связана с навигацией: при переходе по ссылке «Главная» сайт плавно прокручивается к этой зоне, а при открытии страницы отображается сразу.</a:t>
            </a: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BE7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16518092" y="8671463"/>
            <a:ext cx="955485" cy="218188"/>
            <a:chOff x="0" y="0"/>
            <a:chExt cx="1273980" cy="290918"/>
          </a:xfrm>
        </p:grpSpPr>
        <p:grpSp>
          <p:nvGrpSpPr>
            <p:cNvPr name="Group 3" id="3"/>
            <p:cNvGrpSpPr>
              <a:grpSpLocks noChangeAspect="true"/>
            </p:cNvGrpSpPr>
            <p:nvPr/>
          </p:nvGrpSpPr>
          <p:grpSpPr>
            <a:xfrm rot="0">
              <a:off x="983062" y="0"/>
              <a:ext cx="290918" cy="290918"/>
              <a:chOff x="0" y="0"/>
              <a:chExt cx="1708150" cy="170815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1708150" cy="1708150"/>
              </a:xfrm>
              <a:custGeom>
                <a:avLst/>
                <a:gdLst/>
                <a:ahLst/>
                <a:cxnLst/>
                <a:rect r="r" b="b" t="t" l="l"/>
                <a:pathLst>
                  <a:path h="1708150" w="1708150">
                    <a:moveTo>
                      <a:pt x="853440" y="1708150"/>
                    </a:moveTo>
                    <a:cubicBezTo>
                      <a:pt x="383540" y="1708150"/>
                      <a:pt x="0" y="1324610"/>
                      <a:pt x="0" y="853440"/>
                    </a:cubicBezTo>
                    <a:cubicBezTo>
                      <a:pt x="0" y="383540"/>
                      <a:pt x="383540" y="0"/>
                      <a:pt x="853440" y="0"/>
                    </a:cubicBezTo>
                    <a:cubicBezTo>
                      <a:pt x="1324610" y="0"/>
                      <a:pt x="1706880" y="383540"/>
                      <a:pt x="1706880" y="853440"/>
                    </a:cubicBezTo>
                    <a:cubicBezTo>
                      <a:pt x="1708150" y="1324610"/>
                      <a:pt x="1324610" y="1708150"/>
                      <a:pt x="853440" y="1708150"/>
                    </a:cubicBezTo>
                    <a:close/>
                    <a:moveTo>
                      <a:pt x="853440" y="469900"/>
                    </a:moveTo>
                    <a:cubicBezTo>
                      <a:pt x="642620" y="469900"/>
                      <a:pt x="469900" y="642620"/>
                      <a:pt x="469900" y="853440"/>
                    </a:cubicBezTo>
                    <a:cubicBezTo>
                      <a:pt x="469900" y="1064260"/>
                      <a:pt x="642620" y="1236980"/>
                      <a:pt x="853440" y="1236980"/>
                    </a:cubicBezTo>
                    <a:cubicBezTo>
                      <a:pt x="1064260" y="1236980"/>
                      <a:pt x="1236980" y="1064260"/>
                      <a:pt x="1236980" y="853440"/>
                    </a:cubicBezTo>
                    <a:cubicBezTo>
                      <a:pt x="1236980" y="642620"/>
                      <a:pt x="1065530" y="469900"/>
                      <a:pt x="853440" y="469900"/>
                    </a:cubicBezTo>
                    <a:close/>
                  </a:path>
                </a:pathLst>
              </a:custGeom>
              <a:solidFill>
                <a:srgbClr val="1A1B18"/>
              </a:solidFill>
            </p:spPr>
          </p:sp>
        </p:grpSp>
        <p:grpSp>
          <p:nvGrpSpPr>
            <p:cNvPr name="Group 5" id="5"/>
            <p:cNvGrpSpPr>
              <a:grpSpLocks noChangeAspect="true"/>
            </p:cNvGrpSpPr>
            <p:nvPr/>
          </p:nvGrpSpPr>
          <p:grpSpPr>
            <a:xfrm rot="0">
              <a:off x="489944" y="0"/>
              <a:ext cx="290918" cy="290918"/>
              <a:chOff x="0" y="0"/>
              <a:chExt cx="1708150" cy="170815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1708150" cy="1708150"/>
              </a:xfrm>
              <a:custGeom>
                <a:avLst/>
                <a:gdLst/>
                <a:ahLst/>
                <a:cxnLst/>
                <a:rect r="r" b="b" t="t" l="l"/>
                <a:pathLst>
                  <a:path h="1708150" w="1708150">
                    <a:moveTo>
                      <a:pt x="853440" y="1708150"/>
                    </a:moveTo>
                    <a:cubicBezTo>
                      <a:pt x="383540" y="1708150"/>
                      <a:pt x="0" y="1324610"/>
                      <a:pt x="0" y="853440"/>
                    </a:cubicBezTo>
                    <a:cubicBezTo>
                      <a:pt x="0" y="383540"/>
                      <a:pt x="383540" y="0"/>
                      <a:pt x="853440" y="0"/>
                    </a:cubicBezTo>
                    <a:cubicBezTo>
                      <a:pt x="1324610" y="0"/>
                      <a:pt x="1706880" y="383540"/>
                      <a:pt x="1706880" y="853440"/>
                    </a:cubicBezTo>
                    <a:cubicBezTo>
                      <a:pt x="1708150" y="1324610"/>
                      <a:pt x="1324610" y="1708150"/>
                      <a:pt x="853440" y="1708150"/>
                    </a:cubicBezTo>
                    <a:close/>
                    <a:moveTo>
                      <a:pt x="853440" y="469900"/>
                    </a:moveTo>
                    <a:cubicBezTo>
                      <a:pt x="642620" y="469900"/>
                      <a:pt x="469900" y="642620"/>
                      <a:pt x="469900" y="853440"/>
                    </a:cubicBezTo>
                    <a:cubicBezTo>
                      <a:pt x="469900" y="1064260"/>
                      <a:pt x="642620" y="1236980"/>
                      <a:pt x="853440" y="1236980"/>
                    </a:cubicBezTo>
                    <a:cubicBezTo>
                      <a:pt x="1064260" y="1236980"/>
                      <a:pt x="1236980" y="1064260"/>
                      <a:pt x="1236980" y="853440"/>
                    </a:cubicBezTo>
                    <a:cubicBezTo>
                      <a:pt x="1236980" y="642620"/>
                      <a:pt x="1065530" y="469900"/>
                      <a:pt x="853440" y="469900"/>
                    </a:cubicBezTo>
                    <a:close/>
                  </a:path>
                </a:pathLst>
              </a:custGeom>
              <a:solidFill>
                <a:srgbClr val="1A1B18"/>
              </a:solidFill>
            </p:spPr>
          </p:sp>
        </p:grpSp>
        <p:grpSp>
          <p:nvGrpSpPr>
            <p:cNvPr name="Group 7" id="7"/>
            <p:cNvGrpSpPr/>
            <p:nvPr/>
          </p:nvGrpSpPr>
          <p:grpSpPr>
            <a:xfrm rot="0">
              <a:off x="0" y="1587"/>
              <a:ext cx="287744" cy="287744"/>
              <a:chOff x="0" y="0"/>
              <a:chExt cx="6350000" cy="635000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CDA63C"/>
              </a:solidFill>
            </p:spPr>
          </p:sp>
        </p:grpSp>
      </p:grpSp>
      <p:sp>
        <p:nvSpPr>
          <p:cNvPr name="AutoShape 9" id="9"/>
          <p:cNvSpPr/>
          <p:nvPr/>
        </p:nvSpPr>
        <p:spPr>
          <a:xfrm rot="0">
            <a:off x="1173008" y="2060258"/>
            <a:ext cx="13755910" cy="51687"/>
          </a:xfrm>
          <a:prstGeom prst="rect">
            <a:avLst/>
          </a:prstGeom>
          <a:solidFill>
            <a:srgbClr val="CDA63C"/>
          </a:solidFill>
        </p:spPr>
      </p:sp>
      <p:sp>
        <p:nvSpPr>
          <p:cNvPr name="Freeform 10" id="10"/>
          <p:cNvSpPr/>
          <p:nvPr/>
        </p:nvSpPr>
        <p:spPr>
          <a:xfrm flipH="false" flipV="false" rot="0">
            <a:off x="1173008" y="2407221"/>
            <a:ext cx="6454689" cy="6897526"/>
          </a:xfrm>
          <a:custGeom>
            <a:avLst/>
            <a:gdLst/>
            <a:ahLst/>
            <a:cxnLst/>
            <a:rect r="r" b="b" t="t" l="l"/>
            <a:pathLst>
              <a:path h="6897526" w="6454689">
                <a:moveTo>
                  <a:pt x="0" y="0"/>
                </a:moveTo>
                <a:lnTo>
                  <a:pt x="6454689" y="0"/>
                </a:lnTo>
                <a:lnTo>
                  <a:pt x="6454689" y="6897526"/>
                </a:lnTo>
                <a:lnTo>
                  <a:pt x="0" y="68975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8599303" y="3899819"/>
            <a:ext cx="7031045" cy="39467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29"/>
              </a:lnSpc>
            </a:pPr>
            <a:r>
              <a:rPr lang="en-US" sz="3484" spc="-52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Медиа-запрос для адаптивности:</a:t>
            </a:r>
          </a:p>
          <a:p>
            <a:pPr algn="l" marL="752277" indent="-376139" lvl="1">
              <a:lnSpc>
                <a:spcPts val="4529"/>
              </a:lnSpc>
              <a:buFont typeface="Arial"/>
              <a:buChar char="•"/>
            </a:pPr>
            <a:r>
              <a:rPr lang="en-US" sz="3484" spc="-52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При ширине экрана меньше 768px элементы навигации и меню становятся вертикальными (flex-direction: column), а карточки меню занимают всю ширину экрана.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73008" y="923925"/>
            <a:ext cx="10286604" cy="8397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15"/>
              </a:lnSpc>
            </a:pPr>
            <a:r>
              <a:rPr lang="en-US" sz="5832" b="true">
                <a:solidFill>
                  <a:srgbClr val="1A1B18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Мобильная адаптивность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01583" y="9398541"/>
            <a:ext cx="3693215" cy="3877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75"/>
              </a:lnSpc>
              <a:spcBef>
                <a:spcPct val="0"/>
              </a:spcBef>
            </a:pPr>
            <a:r>
              <a:rPr lang="en-US" b="true" sz="2705">
                <a:solidFill>
                  <a:srgbClr val="1A1B18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Рис. 2.3.13. Медиа-запросы</a:t>
            </a: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16672463" y="8671463"/>
            <a:ext cx="955485" cy="218188"/>
            <a:chOff x="0" y="0"/>
            <a:chExt cx="1273980" cy="290918"/>
          </a:xfrm>
        </p:grpSpPr>
        <p:grpSp>
          <p:nvGrpSpPr>
            <p:cNvPr name="Group 3" id="3"/>
            <p:cNvGrpSpPr>
              <a:grpSpLocks noChangeAspect="true"/>
            </p:cNvGrpSpPr>
            <p:nvPr/>
          </p:nvGrpSpPr>
          <p:grpSpPr>
            <a:xfrm rot="0">
              <a:off x="983062" y="0"/>
              <a:ext cx="290918" cy="290918"/>
              <a:chOff x="0" y="0"/>
              <a:chExt cx="1708150" cy="170815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1708150" cy="1708150"/>
              </a:xfrm>
              <a:custGeom>
                <a:avLst/>
                <a:gdLst/>
                <a:ahLst/>
                <a:cxnLst/>
                <a:rect r="r" b="b" t="t" l="l"/>
                <a:pathLst>
                  <a:path h="1708150" w="1708150">
                    <a:moveTo>
                      <a:pt x="853440" y="1708150"/>
                    </a:moveTo>
                    <a:cubicBezTo>
                      <a:pt x="383540" y="1708150"/>
                      <a:pt x="0" y="1324610"/>
                      <a:pt x="0" y="853440"/>
                    </a:cubicBezTo>
                    <a:cubicBezTo>
                      <a:pt x="0" y="383540"/>
                      <a:pt x="383540" y="0"/>
                      <a:pt x="853440" y="0"/>
                    </a:cubicBezTo>
                    <a:cubicBezTo>
                      <a:pt x="1324610" y="0"/>
                      <a:pt x="1706880" y="383540"/>
                      <a:pt x="1706880" y="853440"/>
                    </a:cubicBezTo>
                    <a:cubicBezTo>
                      <a:pt x="1708150" y="1324610"/>
                      <a:pt x="1324610" y="1708150"/>
                      <a:pt x="853440" y="1708150"/>
                    </a:cubicBezTo>
                    <a:close/>
                    <a:moveTo>
                      <a:pt x="853440" y="469900"/>
                    </a:moveTo>
                    <a:cubicBezTo>
                      <a:pt x="642620" y="469900"/>
                      <a:pt x="469900" y="642620"/>
                      <a:pt x="469900" y="853440"/>
                    </a:cubicBezTo>
                    <a:cubicBezTo>
                      <a:pt x="469900" y="1064260"/>
                      <a:pt x="642620" y="1236980"/>
                      <a:pt x="853440" y="1236980"/>
                    </a:cubicBezTo>
                    <a:cubicBezTo>
                      <a:pt x="1064260" y="1236980"/>
                      <a:pt x="1236980" y="1064260"/>
                      <a:pt x="1236980" y="853440"/>
                    </a:cubicBezTo>
                    <a:cubicBezTo>
                      <a:pt x="1236980" y="642620"/>
                      <a:pt x="1065530" y="469900"/>
                      <a:pt x="853440" y="469900"/>
                    </a:cubicBezTo>
                    <a:close/>
                  </a:path>
                </a:pathLst>
              </a:custGeom>
              <a:solidFill>
                <a:srgbClr val="1A1B18"/>
              </a:solidFill>
            </p:spPr>
          </p:sp>
        </p:grpSp>
        <p:grpSp>
          <p:nvGrpSpPr>
            <p:cNvPr name="Group 5" id="5"/>
            <p:cNvGrpSpPr>
              <a:grpSpLocks noChangeAspect="true"/>
            </p:cNvGrpSpPr>
            <p:nvPr/>
          </p:nvGrpSpPr>
          <p:grpSpPr>
            <a:xfrm rot="0">
              <a:off x="0" y="0"/>
              <a:ext cx="290918" cy="290918"/>
              <a:chOff x="0" y="0"/>
              <a:chExt cx="1708150" cy="170815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1708150" cy="1708150"/>
              </a:xfrm>
              <a:custGeom>
                <a:avLst/>
                <a:gdLst/>
                <a:ahLst/>
                <a:cxnLst/>
                <a:rect r="r" b="b" t="t" l="l"/>
                <a:pathLst>
                  <a:path h="1708150" w="1708150">
                    <a:moveTo>
                      <a:pt x="853440" y="1708150"/>
                    </a:moveTo>
                    <a:cubicBezTo>
                      <a:pt x="383540" y="1708150"/>
                      <a:pt x="0" y="1324610"/>
                      <a:pt x="0" y="853440"/>
                    </a:cubicBezTo>
                    <a:cubicBezTo>
                      <a:pt x="0" y="383540"/>
                      <a:pt x="383540" y="0"/>
                      <a:pt x="853440" y="0"/>
                    </a:cubicBezTo>
                    <a:cubicBezTo>
                      <a:pt x="1324610" y="0"/>
                      <a:pt x="1706880" y="383540"/>
                      <a:pt x="1706880" y="853440"/>
                    </a:cubicBezTo>
                    <a:cubicBezTo>
                      <a:pt x="1708150" y="1324610"/>
                      <a:pt x="1324610" y="1708150"/>
                      <a:pt x="853440" y="1708150"/>
                    </a:cubicBezTo>
                    <a:close/>
                    <a:moveTo>
                      <a:pt x="853440" y="469900"/>
                    </a:moveTo>
                    <a:cubicBezTo>
                      <a:pt x="642620" y="469900"/>
                      <a:pt x="469900" y="642620"/>
                      <a:pt x="469900" y="853440"/>
                    </a:cubicBezTo>
                    <a:cubicBezTo>
                      <a:pt x="469900" y="1064260"/>
                      <a:pt x="642620" y="1236980"/>
                      <a:pt x="853440" y="1236980"/>
                    </a:cubicBezTo>
                    <a:cubicBezTo>
                      <a:pt x="1064260" y="1236980"/>
                      <a:pt x="1236980" y="1064260"/>
                      <a:pt x="1236980" y="853440"/>
                    </a:cubicBezTo>
                    <a:cubicBezTo>
                      <a:pt x="1236980" y="642620"/>
                      <a:pt x="1065530" y="469900"/>
                      <a:pt x="853440" y="469900"/>
                    </a:cubicBezTo>
                    <a:close/>
                  </a:path>
                </a:pathLst>
              </a:custGeom>
              <a:solidFill>
                <a:srgbClr val="1A1B18"/>
              </a:solidFill>
            </p:spPr>
          </p:sp>
        </p:grpSp>
        <p:grpSp>
          <p:nvGrpSpPr>
            <p:cNvPr name="Group 7" id="7"/>
            <p:cNvGrpSpPr/>
            <p:nvPr/>
          </p:nvGrpSpPr>
          <p:grpSpPr>
            <a:xfrm rot="0">
              <a:off x="493118" y="1587"/>
              <a:ext cx="287744" cy="287744"/>
              <a:chOff x="0" y="0"/>
              <a:chExt cx="6350000" cy="635000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CDA63C"/>
              </a:solidFill>
            </p:spPr>
          </p:sp>
        </p:grpSp>
      </p:grpSp>
      <p:sp>
        <p:nvSpPr>
          <p:cNvPr name="AutoShape 9" id="9"/>
          <p:cNvSpPr/>
          <p:nvPr/>
        </p:nvSpPr>
        <p:spPr>
          <a:xfrm rot="0">
            <a:off x="1173008" y="2872354"/>
            <a:ext cx="13755910" cy="51687"/>
          </a:xfrm>
          <a:prstGeom prst="rect">
            <a:avLst/>
          </a:prstGeom>
          <a:solidFill>
            <a:srgbClr val="CDA63C"/>
          </a:solidFill>
        </p:spPr>
      </p:sp>
      <p:sp>
        <p:nvSpPr>
          <p:cNvPr name="Freeform 10" id="10"/>
          <p:cNvSpPr/>
          <p:nvPr/>
        </p:nvSpPr>
        <p:spPr>
          <a:xfrm flipH="false" flipV="false" rot="0">
            <a:off x="1182533" y="3324092"/>
            <a:ext cx="12190794" cy="3642000"/>
          </a:xfrm>
          <a:custGeom>
            <a:avLst/>
            <a:gdLst/>
            <a:ahLst/>
            <a:cxnLst/>
            <a:rect r="r" b="b" t="t" l="l"/>
            <a:pathLst>
              <a:path h="3642000" w="12190794">
                <a:moveTo>
                  <a:pt x="0" y="0"/>
                </a:moveTo>
                <a:lnTo>
                  <a:pt x="12190795" y="0"/>
                </a:lnTo>
                <a:lnTo>
                  <a:pt x="12190795" y="3641999"/>
                </a:lnTo>
                <a:lnTo>
                  <a:pt x="0" y="36419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182533" y="1076325"/>
            <a:ext cx="13539676" cy="13935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36"/>
              </a:lnSpc>
            </a:pPr>
            <a:r>
              <a:rPr lang="en-US" sz="4942" b="true">
                <a:solidFill>
                  <a:srgbClr val="1A1B18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2.4. JavaScript для функционала</a:t>
            </a:r>
          </a:p>
          <a:p>
            <a:pPr algn="l">
              <a:lnSpc>
                <a:spcPts val="5436"/>
              </a:lnSpc>
            </a:pPr>
            <a:r>
              <a:rPr lang="en-US" sz="4942" b="true">
                <a:solidFill>
                  <a:srgbClr val="1A1B18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      Плавная прокрутка по якорным ссылкам в меню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7540854"/>
            <a:ext cx="15410206" cy="19715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49046" indent="-324523" lvl="1">
              <a:lnSpc>
                <a:spcPts val="3908"/>
              </a:lnSpc>
              <a:buFont typeface="Arial"/>
              <a:buChar char="•"/>
            </a:pPr>
            <a:r>
              <a:rPr lang="en-US" sz="3006" spc="-45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Сначала выбираются все ссылки в</a:t>
            </a:r>
            <a:r>
              <a:rPr lang="en-US" sz="3006" spc="-45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 навигации (n</a:t>
            </a:r>
            <a:r>
              <a:rPr lang="en-US" sz="3006" spc="-45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a</a:t>
            </a:r>
            <a:r>
              <a:rPr lang="en-US" sz="3006" spc="-45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v </a:t>
            </a:r>
            <a:r>
              <a:rPr lang="en-US" sz="3006" spc="-45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ul </a:t>
            </a:r>
            <a:r>
              <a:rPr lang="en-US" sz="3006" spc="-45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li a).</a:t>
            </a:r>
          </a:p>
          <a:p>
            <a:pPr algn="just" marL="649046" indent="-324523" lvl="1">
              <a:lnSpc>
                <a:spcPts val="3908"/>
              </a:lnSpc>
              <a:buFont typeface="Arial"/>
              <a:buChar char="•"/>
            </a:pPr>
            <a:r>
              <a:rPr lang="en-US" sz="3006" spc="-45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Каждой</a:t>
            </a:r>
            <a:r>
              <a:rPr lang="en-US" sz="3006" spc="-45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 </a:t>
            </a:r>
            <a:r>
              <a:rPr lang="en-US" sz="3006" spc="-45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с</a:t>
            </a:r>
            <a:r>
              <a:rPr lang="en-US" sz="3006" spc="-45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сылке добавляется слушатель событий.</a:t>
            </a:r>
          </a:p>
          <a:p>
            <a:pPr algn="just" marL="649046" indent="-324523" lvl="1">
              <a:lnSpc>
                <a:spcPts val="3908"/>
              </a:lnSpc>
              <a:buFont typeface="Arial"/>
              <a:buChar char="•"/>
            </a:pPr>
            <a:r>
              <a:rPr lang="en-US" sz="3006" spc="-45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При</a:t>
            </a:r>
            <a:r>
              <a:rPr lang="en-US" sz="3006" spc="-45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 </a:t>
            </a:r>
            <a:r>
              <a:rPr lang="en-US" sz="3006" spc="-45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клике прокрутка происходит плавно к соответствующему разделу (href), а не мгновенно.</a:t>
            </a:r>
          </a:p>
        </p:txBody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16672463" y="8671463"/>
            <a:ext cx="955485" cy="218188"/>
            <a:chOff x="0" y="0"/>
            <a:chExt cx="1273980" cy="290918"/>
          </a:xfrm>
        </p:grpSpPr>
        <p:grpSp>
          <p:nvGrpSpPr>
            <p:cNvPr name="Group 3" id="3"/>
            <p:cNvGrpSpPr>
              <a:grpSpLocks noChangeAspect="true"/>
            </p:cNvGrpSpPr>
            <p:nvPr/>
          </p:nvGrpSpPr>
          <p:grpSpPr>
            <a:xfrm rot="0">
              <a:off x="983062" y="0"/>
              <a:ext cx="290918" cy="290918"/>
              <a:chOff x="0" y="0"/>
              <a:chExt cx="1708150" cy="170815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1708150" cy="1708150"/>
              </a:xfrm>
              <a:custGeom>
                <a:avLst/>
                <a:gdLst/>
                <a:ahLst/>
                <a:cxnLst/>
                <a:rect r="r" b="b" t="t" l="l"/>
                <a:pathLst>
                  <a:path h="1708150" w="1708150">
                    <a:moveTo>
                      <a:pt x="853440" y="1708150"/>
                    </a:moveTo>
                    <a:cubicBezTo>
                      <a:pt x="383540" y="1708150"/>
                      <a:pt x="0" y="1324610"/>
                      <a:pt x="0" y="853440"/>
                    </a:cubicBezTo>
                    <a:cubicBezTo>
                      <a:pt x="0" y="383540"/>
                      <a:pt x="383540" y="0"/>
                      <a:pt x="853440" y="0"/>
                    </a:cubicBezTo>
                    <a:cubicBezTo>
                      <a:pt x="1324610" y="0"/>
                      <a:pt x="1706880" y="383540"/>
                      <a:pt x="1706880" y="853440"/>
                    </a:cubicBezTo>
                    <a:cubicBezTo>
                      <a:pt x="1708150" y="1324610"/>
                      <a:pt x="1324610" y="1708150"/>
                      <a:pt x="853440" y="1708150"/>
                    </a:cubicBezTo>
                    <a:close/>
                    <a:moveTo>
                      <a:pt x="853440" y="469900"/>
                    </a:moveTo>
                    <a:cubicBezTo>
                      <a:pt x="642620" y="469900"/>
                      <a:pt x="469900" y="642620"/>
                      <a:pt x="469900" y="853440"/>
                    </a:cubicBezTo>
                    <a:cubicBezTo>
                      <a:pt x="469900" y="1064260"/>
                      <a:pt x="642620" y="1236980"/>
                      <a:pt x="853440" y="1236980"/>
                    </a:cubicBezTo>
                    <a:cubicBezTo>
                      <a:pt x="1064260" y="1236980"/>
                      <a:pt x="1236980" y="1064260"/>
                      <a:pt x="1236980" y="853440"/>
                    </a:cubicBezTo>
                    <a:cubicBezTo>
                      <a:pt x="1236980" y="642620"/>
                      <a:pt x="1065530" y="469900"/>
                      <a:pt x="853440" y="469900"/>
                    </a:cubicBezTo>
                    <a:close/>
                  </a:path>
                </a:pathLst>
              </a:custGeom>
              <a:solidFill>
                <a:srgbClr val="1A1B18"/>
              </a:solidFill>
            </p:spPr>
          </p:sp>
        </p:grpSp>
        <p:grpSp>
          <p:nvGrpSpPr>
            <p:cNvPr name="Group 5" id="5"/>
            <p:cNvGrpSpPr>
              <a:grpSpLocks noChangeAspect="true"/>
            </p:cNvGrpSpPr>
            <p:nvPr/>
          </p:nvGrpSpPr>
          <p:grpSpPr>
            <a:xfrm rot="0">
              <a:off x="0" y="0"/>
              <a:ext cx="290918" cy="290918"/>
              <a:chOff x="0" y="0"/>
              <a:chExt cx="1708150" cy="170815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1708150" cy="1708150"/>
              </a:xfrm>
              <a:custGeom>
                <a:avLst/>
                <a:gdLst/>
                <a:ahLst/>
                <a:cxnLst/>
                <a:rect r="r" b="b" t="t" l="l"/>
                <a:pathLst>
                  <a:path h="1708150" w="1708150">
                    <a:moveTo>
                      <a:pt x="853440" y="1708150"/>
                    </a:moveTo>
                    <a:cubicBezTo>
                      <a:pt x="383540" y="1708150"/>
                      <a:pt x="0" y="1324610"/>
                      <a:pt x="0" y="853440"/>
                    </a:cubicBezTo>
                    <a:cubicBezTo>
                      <a:pt x="0" y="383540"/>
                      <a:pt x="383540" y="0"/>
                      <a:pt x="853440" y="0"/>
                    </a:cubicBezTo>
                    <a:cubicBezTo>
                      <a:pt x="1324610" y="0"/>
                      <a:pt x="1706880" y="383540"/>
                      <a:pt x="1706880" y="853440"/>
                    </a:cubicBezTo>
                    <a:cubicBezTo>
                      <a:pt x="1708150" y="1324610"/>
                      <a:pt x="1324610" y="1708150"/>
                      <a:pt x="853440" y="1708150"/>
                    </a:cubicBezTo>
                    <a:close/>
                    <a:moveTo>
                      <a:pt x="853440" y="469900"/>
                    </a:moveTo>
                    <a:cubicBezTo>
                      <a:pt x="642620" y="469900"/>
                      <a:pt x="469900" y="642620"/>
                      <a:pt x="469900" y="853440"/>
                    </a:cubicBezTo>
                    <a:cubicBezTo>
                      <a:pt x="469900" y="1064260"/>
                      <a:pt x="642620" y="1236980"/>
                      <a:pt x="853440" y="1236980"/>
                    </a:cubicBezTo>
                    <a:cubicBezTo>
                      <a:pt x="1064260" y="1236980"/>
                      <a:pt x="1236980" y="1064260"/>
                      <a:pt x="1236980" y="853440"/>
                    </a:cubicBezTo>
                    <a:cubicBezTo>
                      <a:pt x="1236980" y="642620"/>
                      <a:pt x="1065530" y="469900"/>
                      <a:pt x="853440" y="469900"/>
                    </a:cubicBezTo>
                    <a:close/>
                  </a:path>
                </a:pathLst>
              </a:custGeom>
              <a:solidFill>
                <a:srgbClr val="1A1B18"/>
              </a:solidFill>
            </p:spPr>
          </p:sp>
        </p:grpSp>
        <p:grpSp>
          <p:nvGrpSpPr>
            <p:cNvPr name="Group 7" id="7"/>
            <p:cNvGrpSpPr/>
            <p:nvPr/>
          </p:nvGrpSpPr>
          <p:grpSpPr>
            <a:xfrm rot="0">
              <a:off x="493118" y="1587"/>
              <a:ext cx="287744" cy="287744"/>
              <a:chOff x="0" y="0"/>
              <a:chExt cx="6350000" cy="635000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CDA63C"/>
              </a:solidFill>
            </p:spPr>
          </p:sp>
        </p:grpSp>
      </p:grpSp>
      <p:sp>
        <p:nvSpPr>
          <p:cNvPr name="AutoShape 9" id="9"/>
          <p:cNvSpPr/>
          <p:nvPr/>
        </p:nvSpPr>
        <p:spPr>
          <a:xfrm rot="0">
            <a:off x="1173008" y="2034154"/>
            <a:ext cx="13755910" cy="51687"/>
          </a:xfrm>
          <a:prstGeom prst="rect">
            <a:avLst/>
          </a:prstGeom>
          <a:solidFill>
            <a:srgbClr val="CDA63C"/>
          </a:solidFill>
        </p:spPr>
      </p:sp>
      <p:sp>
        <p:nvSpPr>
          <p:cNvPr name="Freeform 10" id="10"/>
          <p:cNvSpPr/>
          <p:nvPr/>
        </p:nvSpPr>
        <p:spPr>
          <a:xfrm flipH="false" flipV="false" rot="0">
            <a:off x="1173008" y="2608015"/>
            <a:ext cx="11512856" cy="6850149"/>
          </a:xfrm>
          <a:custGeom>
            <a:avLst/>
            <a:gdLst/>
            <a:ahLst/>
            <a:cxnLst/>
            <a:rect r="r" b="b" t="t" l="l"/>
            <a:pathLst>
              <a:path h="6850149" w="11512856">
                <a:moveTo>
                  <a:pt x="0" y="0"/>
                </a:moveTo>
                <a:lnTo>
                  <a:pt x="11512856" y="0"/>
                </a:lnTo>
                <a:lnTo>
                  <a:pt x="11512856" y="6850149"/>
                </a:lnTo>
                <a:lnTo>
                  <a:pt x="0" y="68501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173008" y="967847"/>
            <a:ext cx="13539676" cy="7043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36"/>
              </a:lnSpc>
            </a:pPr>
            <a:r>
              <a:rPr lang="en-US" sz="4942" b="true">
                <a:solidFill>
                  <a:srgbClr val="1A1B18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Проверка формы бронирования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974869" y="3715221"/>
            <a:ext cx="3908100" cy="41771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59402" indent="-279701" lvl="1">
              <a:lnSpc>
                <a:spcPts val="3368"/>
              </a:lnSpc>
              <a:buFont typeface="Arial"/>
              <a:buChar char="•"/>
            </a:pPr>
            <a:r>
              <a:rPr lang="en-US" sz="2591" spc="-38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Обработчик</a:t>
            </a:r>
            <a:r>
              <a:rPr lang="en-US" sz="2591" spc="-38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 </a:t>
            </a:r>
            <a:r>
              <a:rPr lang="en-US" b="true" sz="2591" spc="-38">
                <a:solidFill>
                  <a:srgbClr val="1A1B18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submit </a:t>
            </a:r>
            <a:r>
              <a:rPr lang="en-US" sz="2591" spc="-38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отм</a:t>
            </a:r>
            <a:r>
              <a:rPr lang="en-US" sz="2591" spc="-38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еняет стандартное поведение отправки.</a:t>
            </a:r>
          </a:p>
          <a:p>
            <a:pPr algn="just" marL="559402" indent="-279701" lvl="1">
              <a:lnSpc>
                <a:spcPts val="3368"/>
              </a:lnSpc>
              <a:buFont typeface="Arial"/>
              <a:buChar char="•"/>
            </a:pPr>
            <a:r>
              <a:rPr lang="en-US" sz="2591" spc="-38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Проверяет,</a:t>
            </a:r>
            <a:r>
              <a:rPr lang="en-US" sz="2591" spc="-38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 чтобы вс</a:t>
            </a:r>
            <a:r>
              <a:rPr lang="en-US" sz="2591" spc="-38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е поля были заполнены.</a:t>
            </a:r>
          </a:p>
          <a:p>
            <a:pPr algn="just" marL="559402" indent="-279701" lvl="1">
              <a:lnSpc>
                <a:spcPts val="3368"/>
              </a:lnSpc>
              <a:buFont typeface="Arial"/>
              <a:buChar char="•"/>
            </a:pPr>
            <a:r>
              <a:rPr lang="en-US" sz="2591" spc="-38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Если да — выводится сообщение об успешной брони.</a:t>
            </a:r>
          </a:p>
          <a:p>
            <a:pPr algn="just" marL="559402" indent="-279701" lvl="1">
              <a:lnSpc>
                <a:spcPts val="3368"/>
              </a:lnSpc>
              <a:buFont typeface="Arial"/>
              <a:buChar char="•"/>
            </a:pPr>
            <a:r>
              <a:rPr lang="en-US" sz="2591" spc="-38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После этого форма очищается.</a:t>
            </a:r>
          </a:p>
        </p:txBody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16672463" y="8671463"/>
            <a:ext cx="955485" cy="218188"/>
            <a:chOff x="0" y="0"/>
            <a:chExt cx="1273980" cy="290918"/>
          </a:xfrm>
        </p:grpSpPr>
        <p:grpSp>
          <p:nvGrpSpPr>
            <p:cNvPr name="Group 3" id="3"/>
            <p:cNvGrpSpPr>
              <a:grpSpLocks noChangeAspect="true"/>
            </p:cNvGrpSpPr>
            <p:nvPr/>
          </p:nvGrpSpPr>
          <p:grpSpPr>
            <a:xfrm rot="0">
              <a:off x="983062" y="0"/>
              <a:ext cx="290918" cy="290918"/>
              <a:chOff x="0" y="0"/>
              <a:chExt cx="1708150" cy="170815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1708150" cy="1708150"/>
              </a:xfrm>
              <a:custGeom>
                <a:avLst/>
                <a:gdLst/>
                <a:ahLst/>
                <a:cxnLst/>
                <a:rect r="r" b="b" t="t" l="l"/>
                <a:pathLst>
                  <a:path h="1708150" w="1708150">
                    <a:moveTo>
                      <a:pt x="853440" y="1708150"/>
                    </a:moveTo>
                    <a:cubicBezTo>
                      <a:pt x="383540" y="1708150"/>
                      <a:pt x="0" y="1324610"/>
                      <a:pt x="0" y="853440"/>
                    </a:cubicBezTo>
                    <a:cubicBezTo>
                      <a:pt x="0" y="383540"/>
                      <a:pt x="383540" y="0"/>
                      <a:pt x="853440" y="0"/>
                    </a:cubicBezTo>
                    <a:cubicBezTo>
                      <a:pt x="1324610" y="0"/>
                      <a:pt x="1706880" y="383540"/>
                      <a:pt x="1706880" y="853440"/>
                    </a:cubicBezTo>
                    <a:cubicBezTo>
                      <a:pt x="1708150" y="1324610"/>
                      <a:pt x="1324610" y="1708150"/>
                      <a:pt x="853440" y="1708150"/>
                    </a:cubicBezTo>
                    <a:close/>
                    <a:moveTo>
                      <a:pt x="853440" y="469900"/>
                    </a:moveTo>
                    <a:cubicBezTo>
                      <a:pt x="642620" y="469900"/>
                      <a:pt x="469900" y="642620"/>
                      <a:pt x="469900" y="853440"/>
                    </a:cubicBezTo>
                    <a:cubicBezTo>
                      <a:pt x="469900" y="1064260"/>
                      <a:pt x="642620" y="1236980"/>
                      <a:pt x="853440" y="1236980"/>
                    </a:cubicBezTo>
                    <a:cubicBezTo>
                      <a:pt x="1064260" y="1236980"/>
                      <a:pt x="1236980" y="1064260"/>
                      <a:pt x="1236980" y="853440"/>
                    </a:cubicBezTo>
                    <a:cubicBezTo>
                      <a:pt x="1236980" y="642620"/>
                      <a:pt x="1065530" y="469900"/>
                      <a:pt x="853440" y="469900"/>
                    </a:cubicBezTo>
                    <a:close/>
                  </a:path>
                </a:pathLst>
              </a:custGeom>
              <a:solidFill>
                <a:srgbClr val="1A1B18"/>
              </a:solidFill>
            </p:spPr>
          </p:sp>
        </p:grpSp>
        <p:grpSp>
          <p:nvGrpSpPr>
            <p:cNvPr name="Group 5" id="5"/>
            <p:cNvGrpSpPr>
              <a:grpSpLocks noChangeAspect="true"/>
            </p:cNvGrpSpPr>
            <p:nvPr/>
          </p:nvGrpSpPr>
          <p:grpSpPr>
            <a:xfrm rot="0">
              <a:off x="0" y="0"/>
              <a:ext cx="290918" cy="290918"/>
              <a:chOff x="0" y="0"/>
              <a:chExt cx="1708150" cy="170815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1708150" cy="1708150"/>
              </a:xfrm>
              <a:custGeom>
                <a:avLst/>
                <a:gdLst/>
                <a:ahLst/>
                <a:cxnLst/>
                <a:rect r="r" b="b" t="t" l="l"/>
                <a:pathLst>
                  <a:path h="1708150" w="1708150">
                    <a:moveTo>
                      <a:pt x="853440" y="1708150"/>
                    </a:moveTo>
                    <a:cubicBezTo>
                      <a:pt x="383540" y="1708150"/>
                      <a:pt x="0" y="1324610"/>
                      <a:pt x="0" y="853440"/>
                    </a:cubicBezTo>
                    <a:cubicBezTo>
                      <a:pt x="0" y="383540"/>
                      <a:pt x="383540" y="0"/>
                      <a:pt x="853440" y="0"/>
                    </a:cubicBezTo>
                    <a:cubicBezTo>
                      <a:pt x="1324610" y="0"/>
                      <a:pt x="1706880" y="383540"/>
                      <a:pt x="1706880" y="853440"/>
                    </a:cubicBezTo>
                    <a:cubicBezTo>
                      <a:pt x="1708150" y="1324610"/>
                      <a:pt x="1324610" y="1708150"/>
                      <a:pt x="853440" y="1708150"/>
                    </a:cubicBezTo>
                    <a:close/>
                    <a:moveTo>
                      <a:pt x="853440" y="469900"/>
                    </a:moveTo>
                    <a:cubicBezTo>
                      <a:pt x="642620" y="469900"/>
                      <a:pt x="469900" y="642620"/>
                      <a:pt x="469900" y="853440"/>
                    </a:cubicBezTo>
                    <a:cubicBezTo>
                      <a:pt x="469900" y="1064260"/>
                      <a:pt x="642620" y="1236980"/>
                      <a:pt x="853440" y="1236980"/>
                    </a:cubicBezTo>
                    <a:cubicBezTo>
                      <a:pt x="1064260" y="1236980"/>
                      <a:pt x="1236980" y="1064260"/>
                      <a:pt x="1236980" y="853440"/>
                    </a:cubicBezTo>
                    <a:cubicBezTo>
                      <a:pt x="1236980" y="642620"/>
                      <a:pt x="1065530" y="469900"/>
                      <a:pt x="853440" y="469900"/>
                    </a:cubicBezTo>
                    <a:close/>
                  </a:path>
                </a:pathLst>
              </a:custGeom>
              <a:solidFill>
                <a:srgbClr val="1A1B18"/>
              </a:solidFill>
            </p:spPr>
          </p:sp>
        </p:grpSp>
        <p:grpSp>
          <p:nvGrpSpPr>
            <p:cNvPr name="Group 7" id="7"/>
            <p:cNvGrpSpPr/>
            <p:nvPr/>
          </p:nvGrpSpPr>
          <p:grpSpPr>
            <a:xfrm rot="0">
              <a:off x="493118" y="1587"/>
              <a:ext cx="287744" cy="287744"/>
              <a:chOff x="0" y="0"/>
              <a:chExt cx="6350000" cy="635000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CDA63C"/>
              </a:solidFill>
            </p:spPr>
          </p:sp>
        </p:grpSp>
      </p:grpSp>
      <p:sp>
        <p:nvSpPr>
          <p:cNvPr name="AutoShape 9" id="9"/>
          <p:cNvSpPr/>
          <p:nvPr/>
        </p:nvSpPr>
        <p:spPr>
          <a:xfrm rot="0">
            <a:off x="1173008" y="2034154"/>
            <a:ext cx="13755910" cy="51687"/>
          </a:xfrm>
          <a:prstGeom prst="rect">
            <a:avLst/>
          </a:prstGeom>
          <a:solidFill>
            <a:srgbClr val="CDA63C"/>
          </a:solidFill>
        </p:spPr>
      </p:sp>
      <p:sp>
        <p:nvSpPr>
          <p:cNvPr name="Freeform 10" id="10"/>
          <p:cNvSpPr/>
          <p:nvPr/>
        </p:nvSpPr>
        <p:spPr>
          <a:xfrm flipH="false" flipV="false" rot="0">
            <a:off x="1028700" y="2707008"/>
            <a:ext cx="11301259" cy="5862528"/>
          </a:xfrm>
          <a:custGeom>
            <a:avLst/>
            <a:gdLst/>
            <a:ahLst/>
            <a:cxnLst/>
            <a:rect r="r" b="b" t="t" l="l"/>
            <a:pathLst>
              <a:path h="5862528" w="11301259">
                <a:moveTo>
                  <a:pt x="0" y="0"/>
                </a:moveTo>
                <a:lnTo>
                  <a:pt x="11301259" y="0"/>
                </a:lnTo>
                <a:lnTo>
                  <a:pt x="11301259" y="5862528"/>
                </a:lnTo>
                <a:lnTo>
                  <a:pt x="0" y="58625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173008" y="967847"/>
            <a:ext cx="13539676" cy="7043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36"/>
              </a:lnSpc>
            </a:pPr>
            <a:r>
              <a:rPr lang="en-US" sz="4942" b="true">
                <a:solidFill>
                  <a:srgbClr val="1A1B18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Кнопка “Наверх”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974869" y="3715221"/>
            <a:ext cx="3908100" cy="41771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68"/>
              </a:lnSpc>
            </a:pPr>
            <a:r>
              <a:rPr lang="en-US" sz="2591" spc="-38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При прокрутке страницы кнопка «наверх» появляется, если пользователь пролистал более чем на 20 пикселей. Если страница почти в начале — кнопка скрывается. При нажатии на неё страница плавно прокручивается вверх.</a:t>
            </a:r>
          </a:p>
        </p:txBody>
      </p: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17043542" y="9149206"/>
            <a:ext cx="955485" cy="218188"/>
            <a:chOff x="0" y="0"/>
            <a:chExt cx="1273980" cy="290918"/>
          </a:xfrm>
        </p:grpSpPr>
        <p:grpSp>
          <p:nvGrpSpPr>
            <p:cNvPr name="Group 3" id="3"/>
            <p:cNvGrpSpPr>
              <a:grpSpLocks noChangeAspect="true"/>
            </p:cNvGrpSpPr>
            <p:nvPr/>
          </p:nvGrpSpPr>
          <p:grpSpPr>
            <a:xfrm rot="0">
              <a:off x="983062" y="0"/>
              <a:ext cx="290918" cy="290918"/>
              <a:chOff x="0" y="0"/>
              <a:chExt cx="1708150" cy="170815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1708150" cy="1708150"/>
              </a:xfrm>
              <a:custGeom>
                <a:avLst/>
                <a:gdLst/>
                <a:ahLst/>
                <a:cxnLst/>
                <a:rect r="r" b="b" t="t" l="l"/>
                <a:pathLst>
                  <a:path h="1708150" w="1708150">
                    <a:moveTo>
                      <a:pt x="853440" y="1708150"/>
                    </a:moveTo>
                    <a:cubicBezTo>
                      <a:pt x="383540" y="1708150"/>
                      <a:pt x="0" y="1324610"/>
                      <a:pt x="0" y="853440"/>
                    </a:cubicBezTo>
                    <a:cubicBezTo>
                      <a:pt x="0" y="383540"/>
                      <a:pt x="383540" y="0"/>
                      <a:pt x="853440" y="0"/>
                    </a:cubicBezTo>
                    <a:cubicBezTo>
                      <a:pt x="1324610" y="0"/>
                      <a:pt x="1706880" y="383540"/>
                      <a:pt x="1706880" y="853440"/>
                    </a:cubicBezTo>
                    <a:cubicBezTo>
                      <a:pt x="1708150" y="1324610"/>
                      <a:pt x="1324610" y="1708150"/>
                      <a:pt x="853440" y="1708150"/>
                    </a:cubicBezTo>
                    <a:close/>
                    <a:moveTo>
                      <a:pt x="853440" y="469900"/>
                    </a:moveTo>
                    <a:cubicBezTo>
                      <a:pt x="642620" y="469900"/>
                      <a:pt x="469900" y="642620"/>
                      <a:pt x="469900" y="853440"/>
                    </a:cubicBezTo>
                    <a:cubicBezTo>
                      <a:pt x="469900" y="1064260"/>
                      <a:pt x="642620" y="1236980"/>
                      <a:pt x="853440" y="1236980"/>
                    </a:cubicBezTo>
                    <a:cubicBezTo>
                      <a:pt x="1064260" y="1236980"/>
                      <a:pt x="1236980" y="1064260"/>
                      <a:pt x="1236980" y="853440"/>
                    </a:cubicBezTo>
                    <a:cubicBezTo>
                      <a:pt x="1236980" y="642620"/>
                      <a:pt x="1065530" y="469900"/>
                      <a:pt x="853440" y="469900"/>
                    </a:cubicBezTo>
                    <a:close/>
                  </a:path>
                </a:pathLst>
              </a:custGeom>
              <a:solidFill>
                <a:srgbClr val="1A1B18"/>
              </a:solidFill>
            </p:spPr>
          </p:sp>
        </p:grpSp>
        <p:grpSp>
          <p:nvGrpSpPr>
            <p:cNvPr name="Group 5" id="5"/>
            <p:cNvGrpSpPr>
              <a:grpSpLocks noChangeAspect="true"/>
            </p:cNvGrpSpPr>
            <p:nvPr/>
          </p:nvGrpSpPr>
          <p:grpSpPr>
            <a:xfrm rot="0">
              <a:off x="0" y="0"/>
              <a:ext cx="290918" cy="290918"/>
              <a:chOff x="0" y="0"/>
              <a:chExt cx="1708150" cy="170815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1708150" cy="1708150"/>
              </a:xfrm>
              <a:custGeom>
                <a:avLst/>
                <a:gdLst/>
                <a:ahLst/>
                <a:cxnLst/>
                <a:rect r="r" b="b" t="t" l="l"/>
                <a:pathLst>
                  <a:path h="1708150" w="1708150">
                    <a:moveTo>
                      <a:pt x="853440" y="1708150"/>
                    </a:moveTo>
                    <a:cubicBezTo>
                      <a:pt x="383540" y="1708150"/>
                      <a:pt x="0" y="1324610"/>
                      <a:pt x="0" y="853440"/>
                    </a:cubicBezTo>
                    <a:cubicBezTo>
                      <a:pt x="0" y="383540"/>
                      <a:pt x="383540" y="0"/>
                      <a:pt x="853440" y="0"/>
                    </a:cubicBezTo>
                    <a:cubicBezTo>
                      <a:pt x="1324610" y="0"/>
                      <a:pt x="1706880" y="383540"/>
                      <a:pt x="1706880" y="853440"/>
                    </a:cubicBezTo>
                    <a:cubicBezTo>
                      <a:pt x="1708150" y="1324610"/>
                      <a:pt x="1324610" y="1708150"/>
                      <a:pt x="853440" y="1708150"/>
                    </a:cubicBezTo>
                    <a:close/>
                    <a:moveTo>
                      <a:pt x="853440" y="469900"/>
                    </a:moveTo>
                    <a:cubicBezTo>
                      <a:pt x="642620" y="469900"/>
                      <a:pt x="469900" y="642620"/>
                      <a:pt x="469900" y="853440"/>
                    </a:cubicBezTo>
                    <a:cubicBezTo>
                      <a:pt x="469900" y="1064260"/>
                      <a:pt x="642620" y="1236980"/>
                      <a:pt x="853440" y="1236980"/>
                    </a:cubicBezTo>
                    <a:cubicBezTo>
                      <a:pt x="1064260" y="1236980"/>
                      <a:pt x="1236980" y="1064260"/>
                      <a:pt x="1236980" y="853440"/>
                    </a:cubicBezTo>
                    <a:cubicBezTo>
                      <a:pt x="1236980" y="642620"/>
                      <a:pt x="1065530" y="469900"/>
                      <a:pt x="853440" y="469900"/>
                    </a:cubicBezTo>
                    <a:close/>
                  </a:path>
                </a:pathLst>
              </a:custGeom>
              <a:solidFill>
                <a:srgbClr val="1A1B18"/>
              </a:solidFill>
            </p:spPr>
          </p:sp>
        </p:grpSp>
        <p:grpSp>
          <p:nvGrpSpPr>
            <p:cNvPr name="Group 7" id="7"/>
            <p:cNvGrpSpPr/>
            <p:nvPr/>
          </p:nvGrpSpPr>
          <p:grpSpPr>
            <a:xfrm rot="0">
              <a:off x="493118" y="1587"/>
              <a:ext cx="287744" cy="287744"/>
              <a:chOff x="0" y="0"/>
              <a:chExt cx="6350000" cy="635000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CDA63C"/>
              </a:solidFill>
            </p:spPr>
          </p:sp>
        </p:grpSp>
      </p:grpSp>
      <p:sp>
        <p:nvSpPr>
          <p:cNvPr name="AutoShape 9" id="9"/>
          <p:cNvSpPr/>
          <p:nvPr/>
        </p:nvSpPr>
        <p:spPr>
          <a:xfrm rot="0">
            <a:off x="1064222" y="1889846"/>
            <a:ext cx="13755910" cy="51687"/>
          </a:xfrm>
          <a:prstGeom prst="rect">
            <a:avLst/>
          </a:prstGeom>
          <a:solidFill>
            <a:srgbClr val="CDA63C"/>
          </a:solidFill>
        </p:spPr>
      </p:sp>
      <p:sp>
        <p:nvSpPr>
          <p:cNvPr name="TextBox 10" id="10"/>
          <p:cNvSpPr txBox="true"/>
          <p:nvPr/>
        </p:nvSpPr>
        <p:spPr>
          <a:xfrm rot="0">
            <a:off x="1028700" y="947231"/>
            <a:ext cx="13539676" cy="7043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36"/>
              </a:lnSpc>
            </a:pPr>
            <a:r>
              <a:rPr lang="en-US" sz="4942" b="true">
                <a:solidFill>
                  <a:srgbClr val="1A1B18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3.РЕЗУЛЬТАТ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577361" y="8346180"/>
            <a:ext cx="14938772" cy="10979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48"/>
              </a:lnSpc>
              <a:spcBef>
                <a:spcPct val="0"/>
              </a:spcBef>
            </a:pPr>
            <a:r>
              <a:rPr lang="en-US" b="true" sz="3953">
                <a:solidFill>
                  <a:srgbClr val="1A1B18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Ссылка на GitHub: </a:t>
            </a:r>
            <a:r>
              <a:rPr lang="en-US" sz="3953" u="sng">
                <a:solidFill>
                  <a:srgbClr val="1A1B18"/>
                </a:solidFill>
                <a:latin typeface="Cormorant Garamond"/>
                <a:ea typeface="Cormorant Garamond"/>
                <a:cs typeface="Cormorant Garamond"/>
                <a:sym typeface="Cormorant Garamond"/>
                <a:hlinkClick r:id="rId2" tooltip="https://github.com/emiliyamamaliyeva/hotel-restaurant"/>
              </a:rPr>
              <a:t>https://github.com/emiliyamamaliyeva/hotel-restaurant</a:t>
            </a:r>
          </a:p>
          <a:p>
            <a:pPr algn="l">
              <a:lnSpc>
                <a:spcPts val="4348"/>
              </a:lnSpc>
              <a:spcBef>
                <a:spcPct val="0"/>
              </a:spcBef>
            </a:pPr>
            <a:r>
              <a:rPr lang="en-US" b="true" sz="3953">
                <a:solidFill>
                  <a:srgbClr val="1A1B18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Ссылка на сайт: </a:t>
            </a:r>
            <a:r>
              <a:rPr lang="en-US" sz="3953" u="sng">
                <a:solidFill>
                  <a:srgbClr val="1A1B18"/>
                </a:solidFill>
                <a:latin typeface="Cormorant Garamond"/>
                <a:ea typeface="Cormorant Garamond"/>
                <a:cs typeface="Cormorant Garamond"/>
                <a:sym typeface="Cormorant Garamond"/>
                <a:hlinkClick r:id="rId3" tooltip="https://emiliyamamaliyeva.github.io/hotel-restaurant/"/>
              </a:rPr>
              <a:t>https://emiliyamamaliyeva.github.io/hotel-restaurant/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64222" y="2772172"/>
            <a:ext cx="15451911" cy="46691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707"/>
              </a:lnSpc>
            </a:pPr>
            <a:r>
              <a:rPr lang="en-US" sz="2851" spc="-42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Сайт ресторана "Gold Rush" выполнен в итальянском стиле с бежевыми, золотыми и оранжевыми оттенками.</a:t>
            </a:r>
          </a:p>
          <a:p>
            <a:pPr algn="just" marL="615696" indent="-307848" lvl="1">
              <a:lnSpc>
                <a:spcPts val="3707"/>
              </a:lnSpc>
              <a:buAutoNum type="arabicPeriod" startAt="1"/>
            </a:pPr>
            <a:r>
              <a:rPr lang="en-US" b="true" sz="2851" spc="-42">
                <a:solidFill>
                  <a:srgbClr val="1A1B18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Главная </a:t>
            </a:r>
            <a:r>
              <a:rPr lang="en-US" sz="2851" spc="-42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— приветствие и навигация.</a:t>
            </a:r>
          </a:p>
          <a:p>
            <a:pPr algn="just" marL="615696" indent="-307848" lvl="1">
              <a:lnSpc>
                <a:spcPts val="3707"/>
              </a:lnSpc>
              <a:buAutoNum type="arabicPeriod" startAt="1"/>
            </a:pPr>
            <a:r>
              <a:rPr lang="en-US" b="true" sz="2851" spc="-42">
                <a:solidFill>
                  <a:srgbClr val="1A1B18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Меню </a:t>
            </a:r>
            <a:r>
              <a:rPr lang="en-US" sz="2851" spc="-42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— блюда с описаниями и ценами.</a:t>
            </a:r>
          </a:p>
          <a:p>
            <a:pPr algn="just" marL="615696" indent="-307848" lvl="1">
              <a:lnSpc>
                <a:spcPts val="3707"/>
              </a:lnSpc>
              <a:buAutoNum type="arabicPeriod" startAt="1"/>
            </a:pPr>
            <a:r>
              <a:rPr lang="en-US" b="true" sz="2851" spc="-42">
                <a:solidFill>
                  <a:srgbClr val="1A1B18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Страница блюда </a:t>
            </a:r>
            <a:r>
              <a:rPr lang="en-US" sz="2851" spc="-42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— информация о блюде, изображение, цена и ингредиенты.</a:t>
            </a:r>
          </a:p>
          <a:p>
            <a:pPr algn="just" marL="615696" indent="-307848" lvl="1">
              <a:lnSpc>
                <a:spcPts val="3707"/>
              </a:lnSpc>
              <a:buAutoNum type="arabicPeriod" startAt="1"/>
            </a:pPr>
            <a:r>
              <a:rPr lang="en-US" b="true" sz="2851" spc="-42">
                <a:solidFill>
                  <a:srgbClr val="1A1B18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О ресторане</a:t>
            </a:r>
            <a:r>
              <a:rPr lang="en-US" sz="2851" spc="-42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 — история и атмосфера заведения.</a:t>
            </a:r>
          </a:p>
          <a:p>
            <a:pPr algn="just" marL="615696" indent="-307848" lvl="1">
              <a:lnSpc>
                <a:spcPts val="3707"/>
              </a:lnSpc>
              <a:buAutoNum type="arabicPeriod" startAt="1"/>
            </a:pPr>
            <a:r>
              <a:rPr lang="en-US" b="true" sz="2851" spc="-42">
                <a:solidFill>
                  <a:srgbClr val="1A1B18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Бронирование </a:t>
            </a:r>
            <a:r>
              <a:rPr lang="en-US" sz="2851" spc="-42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— форма для онлайн-бронирования.</a:t>
            </a:r>
          </a:p>
          <a:p>
            <a:pPr algn="just" marL="615696" indent="-307848" lvl="1">
              <a:lnSpc>
                <a:spcPts val="3707"/>
              </a:lnSpc>
              <a:buAutoNum type="arabicPeriod" startAt="1"/>
            </a:pPr>
            <a:r>
              <a:rPr lang="en-US" b="true" sz="2851" spc="-42">
                <a:solidFill>
                  <a:srgbClr val="1A1B18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Галерея </a:t>
            </a:r>
            <a:r>
              <a:rPr lang="en-US" sz="2851" spc="-42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— фотографии интерьера и атмосферы.</a:t>
            </a:r>
          </a:p>
          <a:p>
            <a:pPr algn="just" marL="615696" indent="-307848" lvl="1">
              <a:lnSpc>
                <a:spcPts val="3707"/>
              </a:lnSpc>
              <a:buAutoNum type="arabicPeriod" startAt="1"/>
            </a:pPr>
            <a:r>
              <a:rPr lang="en-US" b="true" sz="2851" spc="-42">
                <a:solidFill>
                  <a:srgbClr val="1A1B18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Футер </a:t>
            </a:r>
            <a:r>
              <a:rPr lang="en-US" sz="2851" spc="-42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— контактная информация и ссылки.</a:t>
            </a:r>
          </a:p>
          <a:p>
            <a:pPr algn="just" marL="615696" indent="-307848" lvl="1">
              <a:lnSpc>
                <a:spcPts val="3707"/>
              </a:lnSpc>
              <a:buAutoNum type="arabicPeriod" startAt="1"/>
            </a:pPr>
            <a:r>
              <a:rPr lang="en-US" b="true" sz="2851" spc="-42">
                <a:solidFill>
                  <a:srgbClr val="1A1B18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Адаптивность </a:t>
            </a:r>
            <a:r>
              <a:rPr lang="en-US" sz="2851" spc="-42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— корректное отображение на разных устройствах.</a:t>
            </a:r>
          </a:p>
        </p:txBody>
      </p: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768820" y="8671463"/>
            <a:ext cx="955485" cy="218188"/>
            <a:chOff x="0" y="0"/>
            <a:chExt cx="1273980" cy="290918"/>
          </a:xfrm>
        </p:grpSpPr>
        <p:grpSp>
          <p:nvGrpSpPr>
            <p:cNvPr name="Group 3" id="3"/>
            <p:cNvGrpSpPr>
              <a:grpSpLocks noChangeAspect="true"/>
            </p:cNvGrpSpPr>
            <p:nvPr/>
          </p:nvGrpSpPr>
          <p:grpSpPr>
            <a:xfrm rot="0">
              <a:off x="983062" y="0"/>
              <a:ext cx="290918" cy="290918"/>
              <a:chOff x="0" y="0"/>
              <a:chExt cx="1708150" cy="170815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1708150" cy="1708150"/>
              </a:xfrm>
              <a:custGeom>
                <a:avLst/>
                <a:gdLst/>
                <a:ahLst/>
                <a:cxnLst/>
                <a:rect r="r" b="b" t="t" l="l"/>
                <a:pathLst>
                  <a:path h="1708150" w="1708150">
                    <a:moveTo>
                      <a:pt x="853440" y="1708150"/>
                    </a:moveTo>
                    <a:cubicBezTo>
                      <a:pt x="383540" y="1708150"/>
                      <a:pt x="0" y="1324610"/>
                      <a:pt x="0" y="853440"/>
                    </a:cubicBezTo>
                    <a:cubicBezTo>
                      <a:pt x="0" y="383540"/>
                      <a:pt x="383540" y="0"/>
                      <a:pt x="853440" y="0"/>
                    </a:cubicBezTo>
                    <a:cubicBezTo>
                      <a:pt x="1324610" y="0"/>
                      <a:pt x="1706880" y="383540"/>
                      <a:pt x="1706880" y="853440"/>
                    </a:cubicBezTo>
                    <a:cubicBezTo>
                      <a:pt x="1708150" y="1324610"/>
                      <a:pt x="1324610" y="1708150"/>
                      <a:pt x="853440" y="1708150"/>
                    </a:cubicBezTo>
                    <a:close/>
                    <a:moveTo>
                      <a:pt x="853440" y="469900"/>
                    </a:moveTo>
                    <a:cubicBezTo>
                      <a:pt x="642620" y="469900"/>
                      <a:pt x="469900" y="642620"/>
                      <a:pt x="469900" y="853440"/>
                    </a:cubicBezTo>
                    <a:cubicBezTo>
                      <a:pt x="469900" y="1064260"/>
                      <a:pt x="642620" y="1236980"/>
                      <a:pt x="853440" y="1236980"/>
                    </a:cubicBezTo>
                    <a:cubicBezTo>
                      <a:pt x="1064260" y="1236980"/>
                      <a:pt x="1236980" y="1064260"/>
                      <a:pt x="1236980" y="853440"/>
                    </a:cubicBezTo>
                    <a:cubicBezTo>
                      <a:pt x="1236980" y="642620"/>
                      <a:pt x="1065530" y="469900"/>
                      <a:pt x="853440" y="469900"/>
                    </a:cubicBezTo>
                    <a:close/>
                  </a:path>
                </a:pathLst>
              </a:custGeom>
              <a:solidFill>
                <a:srgbClr val="1A1B18"/>
              </a:solidFill>
            </p:spPr>
          </p:sp>
        </p:grpSp>
        <p:grpSp>
          <p:nvGrpSpPr>
            <p:cNvPr name="Group 5" id="5"/>
            <p:cNvGrpSpPr>
              <a:grpSpLocks noChangeAspect="true"/>
            </p:cNvGrpSpPr>
            <p:nvPr/>
          </p:nvGrpSpPr>
          <p:grpSpPr>
            <a:xfrm rot="0">
              <a:off x="489944" y="0"/>
              <a:ext cx="290918" cy="290918"/>
              <a:chOff x="0" y="0"/>
              <a:chExt cx="1708150" cy="170815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1708150" cy="1708150"/>
              </a:xfrm>
              <a:custGeom>
                <a:avLst/>
                <a:gdLst/>
                <a:ahLst/>
                <a:cxnLst/>
                <a:rect r="r" b="b" t="t" l="l"/>
                <a:pathLst>
                  <a:path h="1708150" w="1708150">
                    <a:moveTo>
                      <a:pt x="853440" y="1708150"/>
                    </a:moveTo>
                    <a:cubicBezTo>
                      <a:pt x="383540" y="1708150"/>
                      <a:pt x="0" y="1324610"/>
                      <a:pt x="0" y="853440"/>
                    </a:cubicBezTo>
                    <a:cubicBezTo>
                      <a:pt x="0" y="383540"/>
                      <a:pt x="383540" y="0"/>
                      <a:pt x="853440" y="0"/>
                    </a:cubicBezTo>
                    <a:cubicBezTo>
                      <a:pt x="1324610" y="0"/>
                      <a:pt x="1706880" y="383540"/>
                      <a:pt x="1706880" y="853440"/>
                    </a:cubicBezTo>
                    <a:cubicBezTo>
                      <a:pt x="1708150" y="1324610"/>
                      <a:pt x="1324610" y="1708150"/>
                      <a:pt x="853440" y="1708150"/>
                    </a:cubicBezTo>
                    <a:close/>
                    <a:moveTo>
                      <a:pt x="853440" y="469900"/>
                    </a:moveTo>
                    <a:cubicBezTo>
                      <a:pt x="642620" y="469900"/>
                      <a:pt x="469900" y="642620"/>
                      <a:pt x="469900" y="853440"/>
                    </a:cubicBezTo>
                    <a:cubicBezTo>
                      <a:pt x="469900" y="1064260"/>
                      <a:pt x="642620" y="1236980"/>
                      <a:pt x="853440" y="1236980"/>
                    </a:cubicBezTo>
                    <a:cubicBezTo>
                      <a:pt x="1064260" y="1236980"/>
                      <a:pt x="1236980" y="1064260"/>
                      <a:pt x="1236980" y="853440"/>
                    </a:cubicBezTo>
                    <a:cubicBezTo>
                      <a:pt x="1236980" y="642620"/>
                      <a:pt x="1065530" y="469900"/>
                      <a:pt x="853440" y="469900"/>
                    </a:cubicBezTo>
                    <a:close/>
                  </a:path>
                </a:pathLst>
              </a:custGeom>
              <a:solidFill>
                <a:srgbClr val="1A1B18"/>
              </a:solidFill>
            </p:spPr>
          </p:sp>
        </p:grpSp>
        <p:grpSp>
          <p:nvGrpSpPr>
            <p:cNvPr name="Group 7" id="7"/>
            <p:cNvGrpSpPr/>
            <p:nvPr/>
          </p:nvGrpSpPr>
          <p:grpSpPr>
            <a:xfrm rot="0">
              <a:off x="0" y="1587"/>
              <a:ext cx="287744" cy="287744"/>
              <a:chOff x="0" y="0"/>
              <a:chExt cx="6350000" cy="635000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CDA63C"/>
              </a:solidFill>
            </p:spPr>
          </p:sp>
        </p:grpSp>
      </p:grpSp>
      <p:sp>
        <p:nvSpPr>
          <p:cNvPr name="AutoShape 9" id="9"/>
          <p:cNvSpPr/>
          <p:nvPr/>
        </p:nvSpPr>
        <p:spPr>
          <a:xfrm rot="0">
            <a:off x="1909916" y="6279471"/>
            <a:ext cx="14468169" cy="49421"/>
          </a:xfrm>
          <a:prstGeom prst="rect">
            <a:avLst/>
          </a:prstGeom>
          <a:solidFill>
            <a:srgbClr val="CDA63C"/>
          </a:solidFill>
        </p:spPr>
      </p:sp>
      <p:sp>
        <p:nvSpPr>
          <p:cNvPr name="TextBox 10" id="10"/>
          <p:cNvSpPr txBox="true"/>
          <p:nvPr/>
        </p:nvSpPr>
        <p:spPr>
          <a:xfrm rot="0">
            <a:off x="1909916" y="4306500"/>
            <a:ext cx="14468169" cy="1788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777"/>
              </a:lnSpc>
            </a:pPr>
            <a:r>
              <a:rPr lang="en-US" sz="12525" b="true">
                <a:solidFill>
                  <a:srgbClr val="1A1B18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Спасибо за внимание!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028700" y="1463909"/>
            <a:ext cx="15326016" cy="51699"/>
          </a:xfrm>
          <a:prstGeom prst="rect">
            <a:avLst/>
          </a:prstGeom>
          <a:solidFill>
            <a:srgbClr val="CDA63C"/>
          </a:solidFill>
        </p:spPr>
      </p:sp>
      <p:sp>
        <p:nvSpPr>
          <p:cNvPr name="Freeform 3" id="3"/>
          <p:cNvSpPr/>
          <p:nvPr/>
        </p:nvSpPr>
        <p:spPr>
          <a:xfrm flipH="false" flipV="false" rot="0">
            <a:off x="2544264" y="2041817"/>
            <a:ext cx="12294887" cy="5609542"/>
          </a:xfrm>
          <a:custGeom>
            <a:avLst/>
            <a:gdLst/>
            <a:ahLst/>
            <a:cxnLst/>
            <a:rect r="r" b="b" t="t" l="l"/>
            <a:pathLst>
              <a:path h="5609542" w="12294887">
                <a:moveTo>
                  <a:pt x="0" y="0"/>
                </a:moveTo>
                <a:lnTo>
                  <a:pt x="12294887" y="0"/>
                </a:lnTo>
                <a:lnTo>
                  <a:pt x="12294887" y="5609542"/>
                </a:lnTo>
                <a:lnTo>
                  <a:pt x="0" y="56095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579892"/>
            <a:ext cx="15326016" cy="6691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06"/>
              </a:lnSpc>
            </a:pPr>
            <a:r>
              <a:rPr lang="en-US" sz="4642" b="true">
                <a:solidFill>
                  <a:srgbClr val="1A1B18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Секция «Наше Меню»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703647" y="8118084"/>
            <a:ext cx="14494276" cy="9486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16"/>
              </a:lnSpc>
            </a:pPr>
            <a:r>
              <a:rPr lang="en-US" sz="2726" spc="-40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Секция «Н</a:t>
            </a:r>
            <a:r>
              <a:rPr lang="en-US" sz="2726" spc="-40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аш</a:t>
            </a:r>
            <a:r>
              <a:rPr lang="en-US" sz="2726" spc="-40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е меню» — вторая часть сайта под «Главной», доступна при прокрутке или через пункт «Меню».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028700" y="1463909"/>
            <a:ext cx="15326016" cy="51699"/>
          </a:xfrm>
          <a:prstGeom prst="rect">
            <a:avLst/>
          </a:prstGeom>
          <a:solidFill>
            <a:srgbClr val="CDA63C"/>
          </a:solidFill>
        </p:spPr>
      </p:sp>
      <p:sp>
        <p:nvSpPr>
          <p:cNvPr name="Freeform 3" id="3"/>
          <p:cNvSpPr/>
          <p:nvPr/>
        </p:nvSpPr>
        <p:spPr>
          <a:xfrm flipH="false" flipV="false" rot="0">
            <a:off x="2025601" y="1927105"/>
            <a:ext cx="13332215" cy="6099488"/>
          </a:xfrm>
          <a:custGeom>
            <a:avLst/>
            <a:gdLst/>
            <a:ahLst/>
            <a:cxnLst/>
            <a:rect r="r" b="b" t="t" l="l"/>
            <a:pathLst>
              <a:path h="6099488" w="13332215">
                <a:moveTo>
                  <a:pt x="0" y="0"/>
                </a:moveTo>
                <a:lnTo>
                  <a:pt x="13332214" y="0"/>
                </a:lnTo>
                <a:lnTo>
                  <a:pt x="13332214" y="6099488"/>
                </a:lnTo>
                <a:lnTo>
                  <a:pt x="0" y="60994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579892"/>
            <a:ext cx="15326016" cy="6691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06"/>
              </a:lnSpc>
            </a:pPr>
            <a:r>
              <a:rPr lang="en-US" sz="4642" b="true">
                <a:solidFill>
                  <a:srgbClr val="1A1B18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Страница с описанием блюд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860440" y="8380940"/>
            <a:ext cx="14494276" cy="9486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16"/>
              </a:lnSpc>
            </a:pPr>
            <a:r>
              <a:rPr lang="en-US" sz="2726" spc="-40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Клик</a:t>
            </a:r>
            <a:r>
              <a:rPr lang="en-US" sz="2726" spc="-40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аб</a:t>
            </a:r>
            <a:r>
              <a:rPr lang="en-US" sz="2726" spc="-40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ельность некоторых карточек — например, при нажатии на «Паста Карбонара» или «Маргарита» можно перейти на отдельную страницу.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028700" y="1463909"/>
            <a:ext cx="15326016" cy="51699"/>
          </a:xfrm>
          <a:prstGeom prst="rect">
            <a:avLst/>
          </a:prstGeom>
          <a:solidFill>
            <a:srgbClr val="CDA63C"/>
          </a:solidFill>
        </p:spPr>
      </p:sp>
      <p:sp>
        <p:nvSpPr>
          <p:cNvPr name="Freeform 3" id="3"/>
          <p:cNvSpPr/>
          <p:nvPr/>
        </p:nvSpPr>
        <p:spPr>
          <a:xfrm flipH="false" flipV="false" rot="0">
            <a:off x="2464333" y="1870917"/>
            <a:ext cx="12454750" cy="5682480"/>
          </a:xfrm>
          <a:custGeom>
            <a:avLst/>
            <a:gdLst/>
            <a:ahLst/>
            <a:cxnLst/>
            <a:rect r="r" b="b" t="t" l="l"/>
            <a:pathLst>
              <a:path h="5682480" w="12454750">
                <a:moveTo>
                  <a:pt x="0" y="0"/>
                </a:moveTo>
                <a:lnTo>
                  <a:pt x="12454750" y="0"/>
                </a:lnTo>
                <a:lnTo>
                  <a:pt x="12454750" y="5682480"/>
                </a:lnTo>
                <a:lnTo>
                  <a:pt x="0" y="56824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579892"/>
            <a:ext cx="15326016" cy="6691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06"/>
              </a:lnSpc>
            </a:pPr>
            <a:r>
              <a:rPr lang="en-US" sz="4642" b="true">
                <a:solidFill>
                  <a:srgbClr val="1A1B18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Секция «О ресторане»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703647" y="8118084"/>
            <a:ext cx="14494276" cy="9486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16"/>
              </a:lnSpc>
            </a:pPr>
            <a:r>
              <a:rPr lang="en-US" sz="2726" spc="-40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Секция «О ресторане» содержит краткое описание Gold Rush, подчёркивающее уют в стиле старинной Италии, и фотогалерею с интерьером заведения.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028700" y="1463909"/>
            <a:ext cx="15326016" cy="51699"/>
          </a:xfrm>
          <a:prstGeom prst="rect">
            <a:avLst/>
          </a:prstGeom>
          <a:solidFill>
            <a:srgbClr val="CDA63C"/>
          </a:solidFill>
        </p:spPr>
      </p:sp>
      <p:sp>
        <p:nvSpPr>
          <p:cNvPr name="Freeform 3" id="3"/>
          <p:cNvSpPr/>
          <p:nvPr/>
        </p:nvSpPr>
        <p:spPr>
          <a:xfrm flipH="false" flipV="false" rot="0">
            <a:off x="2565674" y="1993598"/>
            <a:ext cx="12501142" cy="5703646"/>
          </a:xfrm>
          <a:custGeom>
            <a:avLst/>
            <a:gdLst/>
            <a:ahLst/>
            <a:cxnLst/>
            <a:rect r="r" b="b" t="t" l="l"/>
            <a:pathLst>
              <a:path h="5703646" w="12501142">
                <a:moveTo>
                  <a:pt x="0" y="0"/>
                </a:moveTo>
                <a:lnTo>
                  <a:pt x="12501141" y="0"/>
                </a:lnTo>
                <a:lnTo>
                  <a:pt x="12501141" y="5703646"/>
                </a:lnTo>
                <a:lnTo>
                  <a:pt x="0" y="57036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579892"/>
            <a:ext cx="15326016" cy="6691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06"/>
              </a:lnSpc>
            </a:pPr>
            <a:r>
              <a:rPr lang="en-US" sz="4642" b="true">
                <a:solidFill>
                  <a:srgbClr val="1A1B18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Секция «Бронирование»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703647" y="8118084"/>
            <a:ext cx="14494276" cy="14290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16"/>
              </a:lnSpc>
            </a:pPr>
            <a:r>
              <a:rPr lang="en-US" sz="2726" spc="-40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Секция «Бронирование» позволяет посетителям быстро забронировать столик через простую форму с полями для имени, даты, времени и количества гостей. Кнопка отправки заявки размещена внизу.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028700" y="2102989"/>
            <a:ext cx="15326016" cy="51699"/>
          </a:xfrm>
          <a:prstGeom prst="rect">
            <a:avLst/>
          </a:prstGeom>
          <a:solidFill>
            <a:srgbClr val="CDA63C"/>
          </a:solidFill>
        </p:spPr>
      </p:sp>
      <p:sp>
        <p:nvSpPr>
          <p:cNvPr name="Freeform 3" id="3"/>
          <p:cNvSpPr/>
          <p:nvPr/>
        </p:nvSpPr>
        <p:spPr>
          <a:xfrm flipH="false" flipV="false" rot="0">
            <a:off x="3920671" y="4318461"/>
            <a:ext cx="10446659" cy="3795369"/>
          </a:xfrm>
          <a:custGeom>
            <a:avLst/>
            <a:gdLst/>
            <a:ahLst/>
            <a:cxnLst/>
            <a:rect r="r" b="b" t="t" l="l"/>
            <a:pathLst>
              <a:path h="3795369" w="10446659">
                <a:moveTo>
                  <a:pt x="0" y="0"/>
                </a:moveTo>
                <a:lnTo>
                  <a:pt x="10446658" y="0"/>
                </a:lnTo>
                <a:lnTo>
                  <a:pt x="10446658" y="3795369"/>
                </a:lnTo>
                <a:lnTo>
                  <a:pt x="0" y="379536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1218973"/>
            <a:ext cx="15326016" cy="6691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06"/>
              </a:lnSpc>
            </a:pPr>
            <a:r>
              <a:rPr lang="en-US" sz="4642" b="true">
                <a:solidFill>
                  <a:srgbClr val="1A1B18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Секция «Бронирование»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531122" y="2953954"/>
            <a:ext cx="15225755" cy="4985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09"/>
              </a:lnSpc>
            </a:pPr>
            <a:r>
              <a:rPr lang="en-US" sz="2863" spc="-42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После того, как мы забронировали столик, на экран выходит всплывающее окно с текстом.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028700" y="2597761"/>
            <a:ext cx="15326016" cy="51699"/>
          </a:xfrm>
          <a:prstGeom prst="rect">
            <a:avLst/>
          </a:prstGeom>
          <a:solidFill>
            <a:srgbClr val="CDA63C"/>
          </a:solid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4213991"/>
            <a:ext cx="16288032" cy="1160522"/>
          </a:xfrm>
          <a:custGeom>
            <a:avLst/>
            <a:gdLst/>
            <a:ahLst/>
            <a:cxnLst/>
            <a:rect r="r" b="b" t="t" l="l"/>
            <a:pathLst>
              <a:path h="1160522" w="16288032">
                <a:moveTo>
                  <a:pt x="0" y="0"/>
                </a:moveTo>
                <a:lnTo>
                  <a:pt x="16288032" y="0"/>
                </a:lnTo>
                <a:lnTo>
                  <a:pt x="16288032" y="1160523"/>
                </a:lnTo>
                <a:lnTo>
                  <a:pt x="0" y="116052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1713744"/>
            <a:ext cx="15326016" cy="6691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06"/>
              </a:lnSpc>
            </a:pPr>
            <a:r>
              <a:rPr lang="en-US" sz="4642" b="true">
                <a:solidFill>
                  <a:srgbClr val="1A1B18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Секция «Футер»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903242" y="6522738"/>
            <a:ext cx="14451474" cy="11193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88"/>
              </a:lnSpc>
            </a:pPr>
            <a:r>
              <a:rPr lang="en-US" sz="3277" spc="-49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Футер содержит контакты ресторана Gold Rush: адрес (Баку, Азербайджан), телефон, e-mail и информацию об авторских правах.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DAGlwsRamVc</dc:identifier>
  <dcterms:modified xsi:type="dcterms:W3CDTF">2011-08-01T06:04:30Z</dcterms:modified>
  <cp:revision>1</cp:revision>
  <dc:title>Презентация</dc:title>
</cp:coreProperties>
</file>